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4"/>
  </p:sldMasterIdLst>
  <p:notesMasterIdLst>
    <p:notesMasterId r:id="rId19"/>
  </p:notesMasterIdLst>
  <p:sldIdLst>
    <p:sldId id="348" r:id="rId5"/>
    <p:sldId id="280" r:id="rId6"/>
    <p:sldId id="366" r:id="rId7"/>
    <p:sldId id="301" r:id="rId8"/>
    <p:sldId id="351" r:id="rId9"/>
    <p:sldId id="363" r:id="rId10"/>
    <p:sldId id="258" r:id="rId11"/>
    <p:sldId id="367" r:id="rId12"/>
    <p:sldId id="365" r:id="rId13"/>
    <p:sldId id="368" r:id="rId14"/>
    <p:sldId id="298" r:id="rId15"/>
    <p:sldId id="319" r:id="rId16"/>
    <p:sldId id="262" r:id="rId17"/>
    <p:sldId id="300"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dith Head" initials="JH" lastIdx="9" clrIdx="0">
    <p:extLst>
      <p:ext uri="{19B8F6BF-5375-455C-9EA6-DF929625EA0E}">
        <p15:presenceInfo xmlns:p15="http://schemas.microsoft.com/office/powerpoint/2012/main" userId="8a78c7d98ac60dac" providerId="Windows Live"/>
      </p:ext>
    </p:extLst>
  </p:cmAuthor>
  <p:cmAuthor id="2" name="Shauna O'Brien" initials="SO" lastIdx="27" clrIdx="1">
    <p:extLst>
      <p:ext uri="{19B8F6BF-5375-455C-9EA6-DF929625EA0E}">
        <p15:presenceInfo xmlns:p15="http://schemas.microsoft.com/office/powerpoint/2012/main" userId="b3897799837f5edf" providerId="Windows Live"/>
      </p:ext>
    </p:extLst>
  </p:cmAuthor>
  <p:cmAuthor id="3" name="Hannah Cooper" initials="HC" lastIdx="1" clrIdx="2">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B050"/>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CB26D6-767B-6F4F-823F-584FA7DDD430}" v="8" dt="2024-09-18T08:45:08.32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88" autoAdjust="0"/>
    <p:restoredTop sz="60548" autoAdjust="0"/>
  </p:normalViewPr>
  <p:slideViewPr>
    <p:cSldViewPr snapToGrid="0">
      <p:cViewPr varScale="1">
        <p:scale>
          <a:sx n="70" d="100"/>
          <a:sy n="70" d="100"/>
        </p:scale>
        <p:origin x="2328" y="176"/>
      </p:cViewPr>
      <p:guideLst/>
    </p:cSldViewPr>
  </p:slideViewPr>
  <p:notesTextViewPr>
    <p:cViewPr>
      <p:scale>
        <a:sx n="1" d="1"/>
        <a:sy n="1" d="1"/>
      </p:scale>
      <p:origin x="0" y="0"/>
    </p:cViewPr>
  </p:notesTextViewPr>
  <p:notesViewPr>
    <p:cSldViewPr snapToGrid="0">
      <p:cViewPr varScale="1">
        <p:scale>
          <a:sx n="81" d="100"/>
          <a:sy n="81" d="100"/>
        </p:scale>
        <p:origin x="2772"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tiff>
</file>

<file path=ppt/media/image2.png>
</file>

<file path=ppt/media/image3.png>
</file>

<file path=ppt/media/image5.png>
</file>

<file path=ppt/media/image6.tiff>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18/09/2024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dirty="0"/>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mailto:sciencemastery@arkonline.org"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dirty="0">
                <a:effectLst/>
                <a:latin typeface="+mn-lt"/>
                <a:ea typeface="+mn-ea"/>
                <a:cs typeface="+mn-cs"/>
              </a:rPr>
              <a:t>Purpose: </a:t>
            </a:r>
            <a:r>
              <a:rPr lang="en-GB" sz="1200" i="0" kern="1200" dirty="0">
                <a:effectLst/>
                <a:latin typeface="+mn-lt"/>
                <a:ea typeface="+mn-ea"/>
                <a:cs typeface="+mn-cs"/>
              </a:rPr>
              <a:t>to assess learning from previous lessons.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0" kern="1200" baseline="0" dirty="0">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effectLst/>
                <a:latin typeface="+mn-lt"/>
                <a:ea typeface="+mn-ea"/>
                <a:cs typeface="+mn-cs"/>
              </a:rPr>
              <a:t>Foundation question: </a:t>
            </a:r>
            <a:r>
              <a:rPr lang="en-GB" sz="1200" b="0" i="0" kern="1200" baseline="0" dirty="0">
                <a:effectLst/>
                <a:latin typeface="+mn-lt"/>
                <a:ea typeface="+mn-ea"/>
                <a:cs typeface="+mn-cs"/>
              </a:rPr>
              <a:t>State the name of a greenhouse gas that contributes to global warming.</a:t>
            </a:r>
            <a:endParaRPr lang="en-GB" sz="1200" i="0" kern="1200" baseline="0" dirty="0">
              <a:effectLst/>
              <a:latin typeface="+mn-lt"/>
              <a:ea typeface="+mn-ea"/>
              <a:cs typeface="+mn-cs"/>
            </a:endParaRPr>
          </a:p>
          <a:p>
            <a:r>
              <a:rPr lang="en-GB" sz="1200" b="1" i="0" kern="1200" baseline="0" dirty="0">
                <a:effectLst/>
                <a:latin typeface="+mn-lt"/>
                <a:ea typeface="+mn-ea"/>
                <a:cs typeface="+mn-cs"/>
              </a:rPr>
              <a:t>Answer</a:t>
            </a:r>
            <a:r>
              <a:rPr lang="en-GB" sz="1200" i="0" kern="1200" baseline="0" dirty="0">
                <a:effectLst/>
                <a:latin typeface="+mn-lt"/>
                <a:ea typeface="+mn-ea"/>
                <a:cs typeface="+mn-cs"/>
              </a:rPr>
              <a:t>:</a:t>
            </a:r>
            <a:r>
              <a:rPr lang="en-GB" b="0" dirty="0"/>
              <a:t> carbon dioxide, methane</a:t>
            </a:r>
          </a:p>
          <a:p>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effectLst/>
                <a:latin typeface="+mn-lt"/>
                <a:ea typeface="+mn-ea"/>
                <a:cs typeface="+mn-cs"/>
              </a:rPr>
              <a:t>Stretch question</a:t>
            </a:r>
            <a:r>
              <a:rPr lang="en-GB" sz="1200" i="0" kern="1200" baseline="0" dirty="0">
                <a:effectLst/>
                <a:latin typeface="+mn-lt"/>
                <a:ea typeface="+mn-ea"/>
                <a:cs typeface="+mn-cs"/>
              </a:rPr>
              <a:t>: Explain what is shown by a pyramid of biomass and explain why it always has roughly the same shape.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effectLst/>
                <a:latin typeface="+mn-lt"/>
                <a:ea typeface="+mn-ea"/>
                <a:cs typeface="+mn-cs"/>
              </a:rPr>
              <a:t>Answer</a:t>
            </a:r>
            <a:r>
              <a:rPr lang="en-GB" sz="1200" i="0" kern="1200" baseline="0" dirty="0">
                <a:effectLst/>
                <a:latin typeface="+mn-lt"/>
                <a:ea typeface="+mn-ea"/>
                <a:cs typeface="+mn-cs"/>
              </a:rPr>
              <a:t>: </a:t>
            </a:r>
            <a:r>
              <a:rPr lang="en-GB" b="0" dirty="0"/>
              <a:t>pyramids of biomass show a representation of the amount of organic material at each trophic level. It is always pyramidal shaped because energy/biomass transfer is only approximately 10% as the rest is lost through waste and life processes (movement and thermoregulation). </a:t>
            </a:r>
            <a:endParaRPr lang="en-GB" sz="1200" i="0" kern="1200" baseline="0" dirty="0">
              <a:effectLst/>
              <a:latin typeface="+mn-lt"/>
              <a:ea typeface="+mn-ea"/>
              <a:cs typeface="+mn-cs"/>
            </a:endParaRPr>
          </a:p>
        </p:txBody>
      </p:sp>
      <p:sp>
        <p:nvSpPr>
          <p:cNvPr id="4" name="Slide Number Placeholder 3"/>
          <p:cNvSpPr>
            <a:spLocks noGrp="1"/>
          </p:cNvSpPr>
          <p:nvPr>
            <p:ph type="sldNum" sz="quarter" idx="5"/>
          </p:nvPr>
        </p:nvSpPr>
        <p:spPr/>
        <p:txBody>
          <a:bodyPr/>
          <a:lstStyle/>
          <a:p>
            <a:fld id="{0B7C1065-6FAC-EB47-82DC-34C50BE3F4B9}" type="slidenum">
              <a:rPr lang="en-US" smtClean="0"/>
              <a:t>2</a:t>
            </a:fld>
            <a:endParaRPr lang="en-US"/>
          </a:p>
        </p:txBody>
      </p:sp>
    </p:spTree>
    <p:extLst>
      <p:ext uri="{BB962C8B-B14F-4D97-AF65-F5344CB8AC3E}">
        <p14:creationId xmlns:p14="http://schemas.microsoft.com/office/powerpoint/2010/main" val="22411971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Guidance:</a:t>
            </a:r>
          </a:p>
          <a:p>
            <a:r>
              <a:rPr lang="en-GB" dirty="0"/>
              <a:t>Giving pupils an opportunity to link to the big idea of this topic, that organisms are interdependent (and this includes humans).</a:t>
            </a:r>
          </a:p>
          <a:p>
            <a:r>
              <a:rPr lang="en-GB" dirty="0"/>
              <a:t>Questions are suggestions, can be edited depending on the amount of structure you want to give pupils. </a:t>
            </a:r>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11</a:t>
            </a:fld>
            <a:endParaRPr lang="en-GB" dirty="0"/>
          </a:p>
        </p:txBody>
      </p:sp>
    </p:spTree>
    <p:extLst>
      <p:ext uri="{BB962C8B-B14F-4D97-AF65-F5344CB8AC3E}">
        <p14:creationId xmlns:p14="http://schemas.microsoft.com/office/powerpoint/2010/main" val="239143893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dirty="0"/>
              <a:t>students practise using and applying their knowledge from</a:t>
            </a:r>
            <a:r>
              <a:rPr lang="en-GB" baseline="0" dirty="0"/>
              <a:t> the unit by consolidating and linking ideas. Metacognitive practice of linking knowledge and how it fits into bigger picture. </a:t>
            </a:r>
          </a:p>
          <a:p>
            <a:endParaRPr lang="en-GB" baseline="0" dirty="0"/>
          </a:p>
          <a:p>
            <a:r>
              <a:rPr lang="en-GB" baseline="0" dirty="0"/>
              <a:t>You may want to print off this food web for pupils to annotate. </a:t>
            </a:r>
          </a:p>
          <a:p>
            <a:endParaRPr lang="en-GB" dirty="0"/>
          </a:p>
          <a:p>
            <a:r>
              <a:rPr lang="en-GB" dirty="0"/>
              <a:t>Alternate activity - Science in the News, effect of coronavirus on city populations of different species.</a:t>
            </a:r>
          </a:p>
        </p:txBody>
      </p:sp>
      <p:sp>
        <p:nvSpPr>
          <p:cNvPr id="4" name="Slide Number Placeholder 3"/>
          <p:cNvSpPr>
            <a:spLocks noGrp="1"/>
          </p:cNvSpPr>
          <p:nvPr>
            <p:ph type="sldNum" sz="quarter" idx="10"/>
          </p:nvPr>
        </p:nvSpPr>
        <p:spPr/>
        <p:txBody>
          <a:bodyPr/>
          <a:lstStyle/>
          <a:p>
            <a:fld id="{4B7F327E-D879-4193-B0D7-BEE89950DB5C}" type="slidenum">
              <a:rPr lang="en-GB" smtClean="0"/>
              <a:t>12</a:t>
            </a:fld>
            <a:endParaRPr lang="en-GB"/>
          </a:p>
        </p:txBody>
      </p:sp>
    </p:spTree>
    <p:extLst>
      <p:ext uri="{BB962C8B-B14F-4D97-AF65-F5344CB8AC3E}">
        <p14:creationId xmlns:p14="http://schemas.microsoft.com/office/powerpoint/2010/main" val="21223355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find</a:t>
            </a:r>
            <a:r>
              <a:rPr lang="en-GB" baseline="0" dirty="0"/>
              <a:t> out if students are able to answer key questions that check for understanding of the residual knowledge in this lesson/unit. This will inform how much pupils have taken from this topic and concepts that may have to be recapped/retaught before next units.</a:t>
            </a:r>
            <a:r>
              <a:rPr lang="en-GB" b="1" dirty="0"/>
              <a:t> </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13</a:t>
            </a:fld>
            <a:endParaRPr lang="en-GB" dirty="0"/>
          </a:p>
        </p:txBody>
      </p:sp>
    </p:spTree>
    <p:extLst>
      <p:ext uri="{BB962C8B-B14F-4D97-AF65-F5344CB8AC3E}">
        <p14:creationId xmlns:p14="http://schemas.microsoft.com/office/powerpoint/2010/main" val="6928833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Can be edited depending on desired outcome following mastery quiz performance. </a:t>
            </a:r>
          </a:p>
        </p:txBody>
      </p:sp>
      <p:sp>
        <p:nvSpPr>
          <p:cNvPr id="4" name="Slide Number Placeholder 3"/>
          <p:cNvSpPr>
            <a:spLocks noGrp="1"/>
          </p:cNvSpPr>
          <p:nvPr>
            <p:ph type="sldNum" sz="quarter" idx="5"/>
          </p:nvPr>
        </p:nvSpPr>
        <p:spPr/>
        <p:txBody>
          <a:bodyPr/>
          <a:lstStyle/>
          <a:p>
            <a:fld id="{4B7F327E-D879-4193-B0D7-BEE89950DB5C}" type="slidenum">
              <a:rPr lang="en-GB" smtClean="0"/>
              <a:t>4</a:t>
            </a:fld>
            <a:endParaRPr lang="en-GB" dirty="0"/>
          </a:p>
        </p:txBody>
      </p:sp>
    </p:spTree>
    <p:extLst>
      <p:ext uri="{BB962C8B-B14F-4D97-AF65-F5344CB8AC3E}">
        <p14:creationId xmlns:p14="http://schemas.microsoft.com/office/powerpoint/2010/main" val="10708599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spend time on any gaps identified in previous learning</a:t>
            </a:r>
            <a:r>
              <a:rPr lang="en-GB" baseline="0" dirty="0"/>
              <a:t> from mastery quiz.</a:t>
            </a:r>
            <a:endParaRPr lang="en-GB" dirty="0"/>
          </a:p>
          <a:p>
            <a:endParaRPr lang="en-GB" dirty="0"/>
          </a:p>
        </p:txBody>
      </p:sp>
      <p:sp>
        <p:nvSpPr>
          <p:cNvPr id="4" name="Slide Number Placeholder 3"/>
          <p:cNvSpPr>
            <a:spLocks noGrp="1"/>
          </p:cNvSpPr>
          <p:nvPr>
            <p:ph type="sldNum" sz="quarter" idx="10"/>
          </p:nvPr>
        </p:nvSpPr>
        <p:spPr/>
        <p:txBody>
          <a:bodyPr/>
          <a:lstStyle/>
          <a:p>
            <a:fld id="{4B7F327E-D879-4193-B0D7-BEE89950DB5C}" type="slidenum">
              <a:rPr lang="en-GB" smtClean="0"/>
              <a:t>5</a:t>
            </a:fld>
            <a:endParaRPr lang="en-GB"/>
          </a:p>
        </p:txBody>
      </p:sp>
    </p:spTree>
    <p:extLst>
      <p:ext uri="{BB962C8B-B14F-4D97-AF65-F5344CB8AC3E}">
        <p14:creationId xmlns:p14="http://schemas.microsoft.com/office/powerpoint/2010/main" val="2611762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Purpose:</a:t>
            </a:r>
            <a:r>
              <a:rPr lang="en-GB" sz="1200" b="0" kern="1200" dirty="0">
                <a:solidFill>
                  <a:schemeClr val="tx1"/>
                </a:solidFill>
                <a:effectLst/>
                <a:latin typeface="+mn-lt"/>
                <a:ea typeface="+mn-ea"/>
                <a:cs typeface="+mn-cs"/>
              </a:rPr>
              <a:t>. </a:t>
            </a:r>
            <a:r>
              <a:rPr lang="en-GB" sz="1200" kern="1200" dirty="0">
                <a:solidFill>
                  <a:schemeClr val="tx1"/>
                </a:solidFill>
                <a:effectLst/>
                <a:latin typeface="+mn-lt"/>
                <a:ea typeface="+mn-ea"/>
                <a:cs typeface="+mn-cs"/>
              </a:rPr>
              <a:t>The purpose of this resource is to provide students with an overview at the beginning and end of each unit. It is designed to create a discussion about the unit prior to and at the end of the sequence of lessons. </a:t>
            </a:r>
          </a:p>
          <a:p>
            <a:endParaRPr lang="en-GB" sz="1200" b="1"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Teacher guidance:</a:t>
            </a:r>
          </a:p>
          <a:p>
            <a:r>
              <a:rPr lang="en-GB" sz="1200" kern="1200" dirty="0">
                <a:solidFill>
                  <a:schemeClr val="tx1"/>
                </a:solidFill>
                <a:effectLst/>
                <a:latin typeface="+mn-lt"/>
                <a:ea typeface="+mn-ea"/>
                <a:cs typeface="+mn-cs"/>
              </a:rPr>
              <a:t>Pupils should be directed to the B3.2 Link to Big Ideas worksheet (either in their booklet or printed). This may be back at the beginning of the sequence of lessons.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Teachers should use guided reading techniques to read aloud with the </a:t>
            </a:r>
            <a:r>
              <a:rPr lang="en-GB" sz="1200" b="0" kern="1200" dirty="0">
                <a:solidFill>
                  <a:schemeClr val="tx1"/>
                </a:solidFill>
                <a:effectLst/>
                <a:latin typeface="+mn-lt"/>
                <a:ea typeface="+mn-ea"/>
                <a:cs typeface="+mn-cs"/>
              </a:rPr>
              <a:t>pupils and then pupils should answer the reflection questions. This could be used to summarise what pupils have learnt. </a:t>
            </a:r>
          </a:p>
          <a:p>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Questions on the student sheet: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1. </a:t>
            </a:r>
            <a:r>
              <a:rPr lang="en-GB" sz="1200" kern="1200" dirty="0">
                <a:solidFill>
                  <a:schemeClr val="tx1"/>
                </a:solidFill>
                <a:effectLst/>
                <a:latin typeface="+mn-lt"/>
                <a:ea typeface="+mn-ea"/>
                <a:cs typeface="+mn-cs"/>
              </a:rPr>
              <a:t>Tick off any words in the ‘words I haven’t seen before’ column that you are now confident with. Circle any you still need more practice to use.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2. What have you most enjoyed about this unit?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3. What more would you like to learn about particles as part of the big idea: ‘organisms are interdependent’?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There are a range of ways to use this resource:</a:t>
            </a:r>
          </a:p>
          <a:p>
            <a:r>
              <a:rPr lang="en-GB" sz="1200" b="0" kern="1200" dirty="0">
                <a:solidFill>
                  <a:schemeClr val="tx1"/>
                </a:solidFill>
                <a:effectLst/>
                <a:latin typeface="+mn-lt"/>
                <a:ea typeface="+mn-ea"/>
                <a:cs typeface="+mn-cs"/>
              </a:rPr>
              <a:t>1. Display on a slide for students to read as a class. Direct students to complete the activities in their book. </a:t>
            </a:r>
          </a:p>
          <a:p>
            <a:pPr lvl="0"/>
            <a:r>
              <a:rPr lang="en-GB" sz="1200" b="0" kern="1200" dirty="0">
                <a:solidFill>
                  <a:schemeClr val="tx1"/>
                </a:solidFill>
                <a:effectLst/>
                <a:latin typeface="+mn-lt"/>
                <a:ea typeface="+mn-ea"/>
                <a:cs typeface="+mn-cs"/>
              </a:rPr>
              <a:t>2. Print off for students to stick into their book at the beginning of the unit along with their knowledge organiser. Complete as a guided reading task together. Direct students to complete the activities. </a:t>
            </a:r>
          </a:p>
          <a:p>
            <a:pPr lvl="0"/>
            <a:r>
              <a:rPr lang="en-GB" sz="1200" b="0" kern="1200" dirty="0">
                <a:solidFill>
                  <a:schemeClr val="tx1"/>
                </a:solidFill>
                <a:effectLst/>
                <a:latin typeface="+mn-lt"/>
                <a:ea typeface="+mn-ea"/>
                <a:cs typeface="+mn-cs"/>
              </a:rPr>
              <a:t>3. Have students complete as part of a booklet. </a:t>
            </a:r>
          </a:p>
          <a:p>
            <a:pPr lvl="0"/>
            <a:r>
              <a:rPr lang="en-GB" sz="1200" b="0" kern="1200" dirty="0">
                <a:solidFill>
                  <a:schemeClr val="tx1"/>
                </a:solidFill>
                <a:effectLst/>
                <a:latin typeface="+mn-lt"/>
                <a:ea typeface="+mn-ea"/>
                <a:cs typeface="+mn-cs"/>
              </a:rPr>
              <a:t>Set as a homework to reflect on the unit. </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 </a:t>
            </a:r>
            <a:r>
              <a:rPr lang="en-GB" sz="1200" i="1" kern="1200" dirty="0">
                <a:solidFill>
                  <a:schemeClr val="tx1"/>
                </a:solidFill>
                <a:effectLst/>
                <a:latin typeface="+mn-lt"/>
                <a:ea typeface="+mn-ea"/>
                <a:cs typeface="+mn-cs"/>
              </a:rPr>
              <a:t>If you have any feedback about how this resource could be used/improved, please contact the science mastery team: </a:t>
            </a:r>
            <a:r>
              <a:rPr lang="en-GB" sz="1200" i="1" u="sng" kern="1200" dirty="0">
                <a:solidFill>
                  <a:schemeClr val="tx1"/>
                </a:solidFill>
                <a:effectLst/>
                <a:latin typeface="+mn-lt"/>
                <a:ea typeface="+mn-ea"/>
                <a:cs typeface="+mn-cs"/>
                <a:hlinkClick r:id="rId3"/>
              </a:rPr>
              <a:t>sciencemastery@arkonline.org</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6</a:t>
            </a:fld>
            <a:endParaRPr lang="en-GB"/>
          </a:p>
        </p:txBody>
      </p:sp>
    </p:spTree>
    <p:extLst>
      <p:ext uri="{BB962C8B-B14F-4D97-AF65-F5344CB8AC3E}">
        <p14:creationId xmlns:p14="http://schemas.microsoft.com/office/powerpoint/2010/main" val="342681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a corrected quiz stuck in their 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a:p>
        </p:txBody>
      </p:sp>
    </p:spTree>
    <p:extLst>
      <p:ext uri="{BB962C8B-B14F-4D97-AF65-F5344CB8AC3E}">
        <p14:creationId xmlns:p14="http://schemas.microsoft.com/office/powerpoint/2010/main" val="740102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improved their Section B answers.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3427300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improved their Section B answers.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a:t>
            </a:r>
            <a:r>
              <a:rPr lang="en-GB" b="0" baseline="0"/>
              <a:t>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9</a:t>
            </a:fld>
            <a:endParaRPr lang="en-GB"/>
          </a:p>
        </p:txBody>
      </p:sp>
    </p:spTree>
    <p:extLst>
      <p:ext uri="{BB962C8B-B14F-4D97-AF65-F5344CB8AC3E}">
        <p14:creationId xmlns:p14="http://schemas.microsoft.com/office/powerpoint/2010/main" val="1270681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improved their Section B answers.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a:t>
            </a:r>
            <a:r>
              <a:rPr lang="en-GB" b="0" baseline="0"/>
              <a:t>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a:p>
        </p:txBody>
      </p:sp>
    </p:spTree>
    <p:extLst>
      <p:ext uri="{BB962C8B-B14F-4D97-AF65-F5344CB8AC3E}">
        <p14:creationId xmlns:p14="http://schemas.microsoft.com/office/powerpoint/2010/main" val="1342424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ig ide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BE82-FE3E-6D4C-86F8-DAB65FA4C88C}"/>
              </a:ext>
            </a:extLst>
          </p:cNvPr>
          <p:cNvSpPr>
            <a:spLocks noGrp="1"/>
          </p:cNvSpPr>
          <p:nvPr>
            <p:ph type="ctrTitle" hasCustomPrompt="1"/>
          </p:nvPr>
        </p:nvSpPr>
        <p:spPr>
          <a:xfrm>
            <a:off x="1476000" y="1440000"/>
            <a:ext cx="10080000" cy="503999"/>
          </a:xfrm>
        </p:spPr>
        <p:txBody>
          <a:bodyPr lIns="0" tIns="0" rIns="0" bIns="0" anchor="t" anchorCtr="0">
            <a:normAutofit/>
          </a:bodyPr>
          <a:lstStyle>
            <a:lvl1pPr algn="l">
              <a:defRPr sz="4000" b="1">
                <a:solidFill>
                  <a:schemeClr val="accent1"/>
                </a:solidFill>
              </a:defRPr>
            </a:lvl1pPr>
          </a:lstStyle>
          <a:p>
            <a:r>
              <a:rPr lang="en-GB" dirty="0"/>
              <a:t>Big idea this lesson fits into</a:t>
            </a:r>
            <a:endParaRPr lang="en-US" dirty="0"/>
          </a:p>
        </p:txBody>
      </p:sp>
      <p:sp>
        <p:nvSpPr>
          <p:cNvPr id="3" name="Subtitle 2">
            <a:extLst>
              <a:ext uri="{FF2B5EF4-FFF2-40B4-BE49-F238E27FC236}">
                <a16:creationId xmlns:a16="http://schemas.microsoft.com/office/drawing/2014/main" id="{AA05FD90-C70E-C946-837A-0D1D90467916}"/>
              </a:ext>
            </a:extLst>
          </p:cNvPr>
          <p:cNvSpPr>
            <a:spLocks noGrp="1"/>
          </p:cNvSpPr>
          <p:nvPr>
            <p:ph type="subTitle" idx="1" hasCustomPrompt="1"/>
          </p:nvPr>
        </p:nvSpPr>
        <p:spPr>
          <a:xfrm>
            <a:off x="1476000" y="2159999"/>
            <a:ext cx="10080000" cy="4050000"/>
          </a:xfrm>
        </p:spPr>
        <p:txBody>
          <a:bodyPr lIns="0" tIns="0" rIns="0" bIns="0">
            <a:normAutofit/>
          </a:bodyPr>
          <a:lstStyle>
            <a:lvl1pPr marL="0" indent="0" algn="l">
              <a:buNone/>
              <a:defRPr sz="2600">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Overview: here is the text explaining what the overview of the lesson will be and all the knowledge that the teacher will need to cover during the lessons.</a:t>
            </a:r>
          </a:p>
          <a:p>
            <a:r>
              <a:rPr lang="en-GB" dirty="0"/>
              <a:t>Residual knowledge: here is the text explaining all the residual knowledge that the pupils are expected to have after this lesson.</a:t>
            </a:r>
            <a:endParaRPr lang="en-US" dirty="0"/>
          </a:p>
        </p:txBody>
      </p:sp>
      <p:sp>
        <p:nvSpPr>
          <p:cNvPr id="4" name="Date Placeholder 3">
            <a:extLst>
              <a:ext uri="{FF2B5EF4-FFF2-40B4-BE49-F238E27FC236}">
                <a16:creationId xmlns:a16="http://schemas.microsoft.com/office/drawing/2014/main" id="{46573D33-6CA4-4F47-B89F-823C5BF19FD0}"/>
              </a:ext>
            </a:extLst>
          </p:cNvPr>
          <p:cNvSpPr>
            <a:spLocks noGrp="1"/>
          </p:cNvSpPr>
          <p:nvPr>
            <p:ph type="dt" sz="half" idx="2"/>
          </p:nvPr>
        </p:nvSpPr>
        <p:spPr>
          <a:xfrm>
            <a:off x="1476000" y="6480000"/>
            <a:ext cx="720000" cy="180000"/>
          </a:xfrm>
          <a:prstGeom prst="rect">
            <a:avLst/>
          </a:prstGeom>
        </p:spPr>
        <p:txBody>
          <a:bodyPr vert="horz" lIns="0" tIns="0" rIns="0" bIns="0" rtlCol="0" anchor="ctr"/>
          <a:lstStyle>
            <a:lvl1pPr algn="l">
              <a:defRPr sz="1200">
                <a:solidFill>
                  <a:schemeClr val="tx1">
                    <a:tint val="75000"/>
                  </a:schemeClr>
                </a:solidFill>
              </a:defRPr>
            </a:lvl1pPr>
          </a:lstStyle>
          <a:p>
            <a:fld id="{3EB6E178-76F2-4266-B864-66FFC78A1BD9}" type="datetimeFigureOut">
              <a:rPr lang="en-GB" smtClean="0"/>
              <a:t>18/09/2024</a:t>
            </a:fld>
            <a:endParaRPr lang="en-GB" dirty="0"/>
          </a:p>
        </p:txBody>
      </p:sp>
      <p:sp>
        <p:nvSpPr>
          <p:cNvPr id="5" name="Rectangle 4">
            <a:extLst>
              <a:ext uri="{FF2B5EF4-FFF2-40B4-BE49-F238E27FC236}">
                <a16:creationId xmlns:a16="http://schemas.microsoft.com/office/drawing/2014/main" id="{84321D6A-FAC0-724A-A85D-051F6D33CBF2}"/>
              </a:ext>
            </a:extLst>
          </p:cNvPr>
          <p:cNvSpPr/>
          <p:nvPr/>
        </p:nvSpPr>
        <p:spPr>
          <a:xfrm>
            <a:off x="0" y="0"/>
            <a:ext cx="6588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6593285-A50C-0F42-95E1-F257FEFA9012}"/>
              </a:ext>
            </a:extLst>
          </p:cNvPr>
          <p:cNvPicPr>
            <a:picLocks noChangeAspect="1"/>
          </p:cNvPicPr>
          <p:nvPr/>
        </p:nvPicPr>
        <p:blipFill>
          <a:blip r:embed="rId2"/>
          <a:stretch>
            <a:fillRect/>
          </a:stretch>
        </p:blipFill>
        <p:spPr>
          <a:xfrm>
            <a:off x="0" y="540000"/>
            <a:ext cx="2663282" cy="655783"/>
          </a:xfrm>
          <a:prstGeom prst="rect">
            <a:avLst/>
          </a:prstGeom>
        </p:spPr>
      </p:pic>
      <p:sp>
        <p:nvSpPr>
          <p:cNvPr id="7" name="Rectangle 6">
            <a:extLst>
              <a:ext uri="{FF2B5EF4-FFF2-40B4-BE49-F238E27FC236}">
                <a16:creationId xmlns:a16="http://schemas.microsoft.com/office/drawing/2014/main" id="{01F4F462-24B4-824B-B1F6-7F124479050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65981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dirty="0"/>
              <a:t>Title</a:t>
            </a:r>
            <a:endParaRPr lang="en-US" dirty="0"/>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dirty="0">
                <a:solidFill>
                  <a:schemeClr val="accent2"/>
                </a:solidFill>
                <a:latin typeface="Arial" panose="020B0604020202020204" pitchFamily="34" charset="0"/>
                <a:cs typeface="Arial" panose="020B0604020202020204" pitchFamily="34" charset="0"/>
              </a:rPr>
              <a:t>Key point </a:t>
            </a:r>
          </a:p>
          <a:p>
            <a:pPr algn="ctr"/>
            <a:r>
              <a:rPr lang="en-US" sz="1400" b="1" dirty="0">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28905365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393454302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Exit ticket answer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 answers</a:t>
            </a:r>
          </a:p>
        </p:txBody>
      </p:sp>
    </p:spTree>
    <p:extLst>
      <p:ext uri="{BB962C8B-B14F-4D97-AF65-F5344CB8AC3E}">
        <p14:creationId xmlns:p14="http://schemas.microsoft.com/office/powerpoint/2010/main" val="55205645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dirty="0"/>
              <a:t>Can you spare a moment to share some feedback on this lesson?</a:t>
            </a:r>
            <a:br>
              <a:rPr lang="en-GB" dirty="0"/>
            </a:br>
            <a:br>
              <a:rPr lang="en-GB" dirty="0"/>
            </a:br>
            <a:r>
              <a:rPr lang="en-GB" dirty="0"/>
              <a:t>Please copy the table below and click the link to let us know what you thought. Thank you! </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4949356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4997060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626A7-88A1-9249-B113-12C23F32020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5F094-CF34-B543-A8DC-2B694F3C84B6}"/>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3073D299-0BE2-1248-900B-2CA3C4081C0E}"/>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270468879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Stretch Activit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Stretch Activity</a:t>
            </a:r>
          </a:p>
        </p:txBody>
      </p:sp>
      <p:sp>
        <p:nvSpPr>
          <p:cNvPr id="5" name="Title 1">
            <a:extLst>
              <a:ext uri="{FF2B5EF4-FFF2-40B4-BE49-F238E27FC236}">
                <a16:creationId xmlns:a16="http://schemas.microsoft.com/office/drawing/2014/main" id="{42AA50B4-0962-F640-B79E-9117353C2788}"/>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dirty="0"/>
              <a:t>Title</a:t>
            </a:r>
            <a:endParaRPr lang="en-US" dirty="0"/>
          </a:p>
        </p:txBody>
      </p:sp>
    </p:spTree>
    <p:extLst>
      <p:ext uri="{BB962C8B-B14F-4D97-AF65-F5344CB8AC3E}">
        <p14:creationId xmlns:p14="http://schemas.microsoft.com/office/powerpoint/2010/main" val="35703078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6724760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73388531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40000" y="4500000"/>
            <a:ext cx="8810734" cy="503999"/>
          </a:xfrm>
        </p:spPr>
        <p:txBody>
          <a:bodyPr lIns="0" tIns="0" rIns="0" bIns="0" anchor="t" anchorCtr="0">
            <a:normAutofit/>
          </a:bodyPr>
          <a:lstStyle>
            <a:lvl1pPr>
              <a:defRPr sz="4000" b="1">
                <a:solidFill>
                  <a:schemeClr val="bg1"/>
                </a:solidFill>
              </a:defRPr>
            </a:lvl1pPr>
          </a:lstStyle>
          <a:p>
            <a:r>
              <a:rPr lang="en-GB" dirty="0"/>
              <a:t>This is the Unit Title</a:t>
            </a:r>
            <a:endParaRPr lang="en-US" dirty="0"/>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40000" y="5166000"/>
            <a:ext cx="10080000" cy="430800"/>
          </a:xfrm>
        </p:spPr>
        <p:txBody>
          <a:bodyPr lIns="0" tIns="0" rIns="0" bIns="0" anchor="b" anchorCtr="0">
            <a:normAutofit/>
          </a:bodyPr>
          <a:lstStyle>
            <a:lvl1pPr marL="0" indent="0">
              <a:buFontTx/>
              <a:buNone/>
              <a:defRPr sz="2600" b="0" i="0">
                <a:solidFill>
                  <a:schemeClr val="bg1"/>
                </a:solidFill>
                <a:latin typeface="Arial" panose="020B0604020202020204" pitchFamily="34" charset="0"/>
                <a:cs typeface="Arial" panose="020B0604020202020204" pitchFamily="34" charset="0"/>
              </a:defRPr>
            </a:lvl1pPr>
          </a:lstStyle>
          <a:p>
            <a:r>
              <a:rPr lang="en-GB" dirty="0"/>
              <a:t>This is the week title</a:t>
            </a:r>
            <a:endParaRPr lang="en-US" dirty="0"/>
          </a:p>
        </p:txBody>
      </p:sp>
      <p:cxnSp>
        <p:nvCxnSpPr>
          <p:cNvPr id="10" name="Straight Connector 9">
            <a:extLst>
              <a:ext uri="{FF2B5EF4-FFF2-40B4-BE49-F238E27FC236}">
                <a16:creationId xmlns:a16="http://schemas.microsoft.com/office/drawing/2014/main" id="{B94C7064-9949-6046-895B-3D250119BD98}"/>
              </a:ext>
            </a:extLst>
          </p:cNvPr>
          <p:cNvCxnSpPr>
            <a:cxnSpLocks/>
          </p:cNvCxnSpPr>
          <p:nvPr userDrawn="1"/>
        </p:nvCxnSpPr>
        <p:spPr>
          <a:xfrm>
            <a:off x="5932185" y="3541624"/>
            <a:ext cx="34185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B041F4DA-9AC2-B448-A0B3-6137A5597F1A}"/>
              </a:ext>
            </a:extLst>
          </p:cNvPr>
          <p:cNvCxnSpPr>
            <a:cxnSpLocks/>
          </p:cNvCxnSpPr>
          <p:nvPr userDrawn="1"/>
        </p:nvCxnSpPr>
        <p:spPr>
          <a:xfrm>
            <a:off x="5943759" y="5098299"/>
            <a:ext cx="34185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8E6B189F-BE60-164B-9659-C82A3FA72C36}"/>
              </a:ext>
            </a:extLst>
          </p:cNvPr>
          <p:cNvCxnSpPr>
            <a:cxnSpLocks/>
          </p:cNvCxnSpPr>
          <p:nvPr userDrawn="1"/>
        </p:nvCxnSpPr>
        <p:spPr>
          <a:xfrm>
            <a:off x="5922535" y="5731167"/>
            <a:ext cx="3418549"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7C1E3540-290E-7140-BF1B-3870953DB77D}"/>
              </a:ext>
            </a:extLst>
          </p:cNvPr>
          <p:cNvCxnSpPr/>
          <p:nvPr userDrawn="1"/>
        </p:nvCxnSpPr>
        <p:spPr>
          <a:xfrm flipH="1">
            <a:off x="9341084" y="3541624"/>
            <a:ext cx="21224" cy="2647626"/>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C89047ED-A7B8-1F41-9F31-3EE8CC4C944E}"/>
              </a:ext>
            </a:extLst>
          </p:cNvPr>
          <p:cNvSpPr/>
          <p:nvPr userDrawn="1"/>
        </p:nvSpPr>
        <p:spPr>
          <a:xfrm>
            <a:off x="10833904" y="104172"/>
            <a:ext cx="1238491" cy="39353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8" name="Picture 17" descr="Graphical user interface, application&#10;&#10;Description automatically generated">
            <a:extLst>
              <a:ext uri="{FF2B5EF4-FFF2-40B4-BE49-F238E27FC236}">
                <a16:creationId xmlns:a16="http://schemas.microsoft.com/office/drawing/2014/main" id="{1749503D-8EEE-914F-ABD5-BECB273B1EB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19606" y="5056"/>
            <a:ext cx="12311605" cy="6852944"/>
          </a:xfrm>
          <a:prstGeom prst="rect">
            <a:avLst/>
          </a:prstGeom>
        </p:spPr>
      </p:pic>
    </p:spTree>
    <p:extLst>
      <p:ext uri="{BB962C8B-B14F-4D97-AF65-F5344CB8AC3E}">
        <p14:creationId xmlns:p14="http://schemas.microsoft.com/office/powerpoint/2010/main" val="41910829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7723"/>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77374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Lesson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p:extLst>
              <p:ext uri="{D42A27DB-BD31-4B8C-83A1-F6EECF244321}">
                <p14:modId xmlns:p14="http://schemas.microsoft.com/office/powerpoint/2010/main" val="176229736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p:nvPicPr>
        <p:blipFill>
          <a:blip r:embed="rId2"/>
          <a:stretch>
            <a:fillRect/>
          </a:stretch>
        </p:blipFill>
        <p:spPr>
          <a:xfrm>
            <a:off x="509478" y="3354441"/>
            <a:ext cx="1133585" cy="622488"/>
          </a:xfrm>
          <a:prstGeom prst="rect">
            <a:avLst/>
          </a:prstGeom>
        </p:spPr>
      </p:pic>
      <p:sp>
        <p:nvSpPr>
          <p:cNvPr id="9" name="Oval 8">
            <a:extLst>
              <a:ext uri="{FF2B5EF4-FFF2-40B4-BE49-F238E27FC236}">
                <a16:creationId xmlns:a16="http://schemas.microsoft.com/office/drawing/2014/main" id="{C8A6CE81-12A7-FE4C-B323-7A36267B6AEC}"/>
              </a:ext>
            </a:extLst>
          </p:cNvPr>
          <p:cNvSpPr/>
          <p:nvPr/>
        </p:nvSpPr>
        <p:spPr>
          <a:xfrm>
            <a:off x="10022423" y="5018153"/>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34484CA2-D7E4-13FF-2B1D-73626C7F9BCA}"/>
              </a:ext>
            </a:extLst>
          </p:cNvPr>
          <p:cNvPicPr>
            <a:picLocks noChangeAspect="1"/>
          </p:cNvPicPr>
          <p:nvPr userDrawn="1"/>
        </p:nvPicPr>
        <p:blipFill rotWithShape="1">
          <a:blip r:embed="rId3"/>
          <a:srcRect r="73528" b="94557"/>
          <a:stretch/>
        </p:blipFill>
        <p:spPr>
          <a:xfrm>
            <a:off x="-183266" y="150470"/>
            <a:ext cx="3227408" cy="353219"/>
          </a:xfrm>
          <a:prstGeom prst="rect">
            <a:avLst/>
          </a:prstGeom>
        </p:spPr>
      </p:pic>
    </p:spTree>
    <p:extLst>
      <p:ext uri="{BB962C8B-B14F-4D97-AF65-F5344CB8AC3E}">
        <p14:creationId xmlns:p14="http://schemas.microsoft.com/office/powerpoint/2010/main" val="1973490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ix-it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10113621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Fix-it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626A7-88A1-9249-B113-12C23F32020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5F094-CF34-B543-A8DC-2B694F3C84B6}"/>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3073D299-0BE2-1248-900B-2CA3C4081C0E}"/>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3165046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395447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Tree>
    <p:extLst>
      <p:ext uri="{BB962C8B-B14F-4D97-AF65-F5344CB8AC3E}">
        <p14:creationId xmlns:p14="http://schemas.microsoft.com/office/powerpoint/2010/main" val="10211464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27328334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B6E178-76F2-4266-B864-66FFC78A1BD9}" type="datetimeFigureOut">
              <a:rPr lang="en-GB" smtClean="0"/>
              <a:t>18/09/2024</a:t>
            </a:fld>
            <a:endParaRPr lang="en-GB" dirty="0"/>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7AD3B78-47F6-47AE-ABF2-F217B472B54F}" type="slidenum">
              <a:rPr lang="en-GB" smtClean="0"/>
              <a:t>‹#›</a:t>
            </a:fld>
            <a:endParaRPr lang="en-GB" dirty="0"/>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4601721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93"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6" r:id="rId13"/>
    <p:sldLayoutId id="2147483687" r:id="rId14"/>
    <p:sldLayoutId id="2147483688" r:id="rId15"/>
    <p:sldLayoutId id="2147483689" r:id="rId16"/>
    <p:sldLayoutId id="2147483690" r:id="rId17"/>
    <p:sldLayoutId id="2147483692" r:id="rId18"/>
  </p:sldLayoutIdLst>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hyperlink" Target="mailto:sciencemastery@arkonline.org?subject=Lesson%20Feedback" TargetMode="Externa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6.tiff"/><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a:latin typeface="Century Gothic" panose="020B0502020202020204" pitchFamily="34" charset="0"/>
              </a:rPr>
              <a:t>Refer to the ‘</a:t>
            </a:r>
            <a:r>
              <a:rPr lang="en-US" sz="1600" b="1">
                <a:latin typeface="Century Gothic" panose="020B0502020202020204" pitchFamily="34" charset="0"/>
              </a:rPr>
              <a:t>notes</a:t>
            </a:r>
            <a:r>
              <a:rPr lang="en-US" sz="160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a:latin typeface="Century Gothic" panose="020B0502020202020204" pitchFamily="34" charset="0"/>
              </a:rPr>
              <a:t>Before the lesson, </a:t>
            </a:r>
            <a:r>
              <a:rPr lang="en-US" sz="1600" b="1">
                <a:latin typeface="Century Gothic" panose="020B0502020202020204" pitchFamily="34" charset="0"/>
              </a:rPr>
              <a:t>adapt the fix-it slide </a:t>
            </a:r>
            <a:r>
              <a:rPr lang="en-US" sz="160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a:latin typeface="Century Gothic" panose="020B0502020202020204" pitchFamily="34" charset="0"/>
              </a:rPr>
              <a:t>Choose from the suggested </a:t>
            </a:r>
            <a:r>
              <a:rPr lang="en-US" sz="1600" b="1">
                <a:latin typeface="Century Gothic" panose="020B0502020202020204" pitchFamily="34" charset="0"/>
              </a:rPr>
              <a:t>activities</a:t>
            </a:r>
            <a:r>
              <a:rPr lang="en-US" sz="160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a:latin typeface="Century Gothic" panose="020B0502020202020204" pitchFamily="34" charset="0"/>
              </a:rPr>
              <a:t>These lessons are designed to occupy approximately 1 hour. To adapt for a </a:t>
            </a:r>
            <a:r>
              <a:rPr lang="en-US" sz="1600" b="1">
                <a:latin typeface="Century Gothic" panose="020B0502020202020204" pitchFamily="34" charset="0"/>
              </a:rPr>
              <a:t>shorter or longer lesson duration</a:t>
            </a:r>
            <a:r>
              <a:rPr lang="en-US" sz="1600">
                <a:latin typeface="Century Gothic" panose="020B0502020202020204" pitchFamily="34" charset="0"/>
              </a:rPr>
              <a:t> we advise you to adapt the </a:t>
            </a:r>
            <a:r>
              <a:rPr lang="en-US" sz="1600" b="1">
                <a:latin typeface="Century Gothic" panose="020B0502020202020204" pitchFamily="34" charset="0"/>
              </a:rPr>
              <a:t>activity</a:t>
            </a:r>
            <a:r>
              <a:rPr lang="en-US" sz="1600">
                <a:latin typeface="Century Gothic" panose="020B0502020202020204" pitchFamily="34" charset="0"/>
              </a:rPr>
              <a:t> section accordingly.</a:t>
            </a:r>
          </a:p>
          <a:p>
            <a:pPr marL="342900" indent="-342900">
              <a:buFont typeface="Arial" panose="020B0604020202020204" pitchFamily="34" charset="0"/>
              <a:buChar char="•"/>
            </a:pPr>
            <a:endParaRPr lang="en-US" sz="1600">
              <a:latin typeface="Century Gothic" panose="020B0502020202020204" pitchFamily="34" charset="0"/>
            </a:endParaRPr>
          </a:p>
          <a:p>
            <a:r>
              <a:rPr lang="en-US" sz="160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a:latin typeface="Century Gothic" panose="020B0502020202020204" pitchFamily="34" charset="0"/>
            </a:endParaRPr>
          </a:p>
          <a:p>
            <a:r>
              <a:rPr lang="en-US" sz="1600">
                <a:latin typeface="Century Gothic" panose="020B0502020202020204" pitchFamily="34" charset="0"/>
              </a:rPr>
              <a:t>Thank you for reading! </a:t>
            </a:r>
          </a:p>
          <a:p>
            <a:endParaRPr lang="en-US" sz="1600" b="1">
              <a:latin typeface="Century Gothic" panose="020B0502020202020204" pitchFamily="34" charset="0"/>
            </a:endParaRPr>
          </a:p>
          <a:p>
            <a:r>
              <a:rPr lang="en-US" sz="1600" b="1">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a:xfrm>
            <a:off x="540000" y="-1"/>
            <a:ext cx="10620000" cy="720000"/>
          </a:xfrm>
        </p:spPr>
        <p:txBody>
          <a:bodyPr>
            <a:normAutofit/>
          </a:bodyPr>
          <a:lstStyle/>
          <a:p>
            <a:r>
              <a:rPr lang="en-GB" dirty="0">
                <a:latin typeface="Century Gothic" panose="020B0502020202020204" pitchFamily="34" charset="0"/>
              </a:rPr>
              <a:t>Answers</a:t>
            </a:r>
            <a:endParaRPr lang="en-US" dirty="0"/>
          </a:p>
        </p:txBody>
      </p:sp>
      <p:sp>
        <p:nvSpPr>
          <p:cNvPr id="3" name="TextBox 2">
            <a:extLst>
              <a:ext uri="{FF2B5EF4-FFF2-40B4-BE49-F238E27FC236}">
                <a16:creationId xmlns:a16="http://schemas.microsoft.com/office/drawing/2014/main" id="{8F2B5B51-20C7-5946-866D-E14982FECE80}"/>
              </a:ext>
            </a:extLst>
          </p:cNvPr>
          <p:cNvSpPr txBox="1"/>
          <p:nvPr/>
        </p:nvSpPr>
        <p:spPr>
          <a:xfrm>
            <a:off x="245194" y="918096"/>
            <a:ext cx="6588743" cy="5170646"/>
          </a:xfrm>
          <a:prstGeom prst="rect">
            <a:avLst/>
          </a:prstGeom>
          <a:noFill/>
        </p:spPr>
        <p:txBody>
          <a:bodyPr wrap="squar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 </a:t>
            </a:r>
          </a:p>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 meat-alternative diet is more sustainable that a meat-based diet because the carbon foot print of tempeh, tofu and Quorn is less than beef. For example, the carbon footprint of tempeh and tofu is 0.7 kg CO2  / year / kg, whereas beef is 32 kg CO2  / year / kg. </a:t>
            </a:r>
            <a:r>
              <a:rPr lang="en-GB" sz="2200" b="1" u="sng"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This means that</a:t>
            </a: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these meat-alternatives contribute less to global warming compared to meat. </a:t>
            </a:r>
          </a:p>
          <a:p>
            <a:pPr marL="457200" indent="-457200">
              <a:buFont typeface="+mj-lt"/>
              <a:buAutoNum type="arabicPeriod" startAt="4"/>
            </a:pPr>
            <a:endPar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endParaRPr>
          </a:p>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Tofu and Quorn have land use of less than 5 m2 / kg whereas beef uses 325 m2 / kg. The greater land use of beef reduces biodiversity </a:t>
            </a:r>
            <a:r>
              <a:rPr lang="en-GB" sz="2200" b="1" u="sng"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because</a:t>
            </a: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land is turned into farmland for cows, rather than a habitat for indigenous species.</a:t>
            </a:r>
          </a:p>
        </p:txBody>
      </p:sp>
      <p:pic>
        <p:nvPicPr>
          <p:cNvPr id="8" name="Picture 7">
            <a:extLst>
              <a:ext uri="{FF2B5EF4-FFF2-40B4-BE49-F238E27FC236}">
                <a16:creationId xmlns:a16="http://schemas.microsoft.com/office/drawing/2014/main" id="{64058552-61D7-44E2-903F-E6E6FE1B586F}"/>
              </a:ext>
            </a:extLst>
          </p:cNvPr>
          <p:cNvPicPr>
            <a:picLocks noChangeAspect="1"/>
          </p:cNvPicPr>
          <p:nvPr/>
        </p:nvPicPr>
        <p:blipFill>
          <a:blip r:embed="rId3"/>
          <a:stretch>
            <a:fillRect/>
          </a:stretch>
        </p:blipFill>
        <p:spPr>
          <a:xfrm>
            <a:off x="11652000" y="719999"/>
            <a:ext cx="559841" cy="5704326"/>
          </a:xfrm>
          <a:prstGeom prst="rect">
            <a:avLst/>
          </a:prstGeom>
        </p:spPr>
      </p:pic>
      <p:sp>
        <p:nvSpPr>
          <p:cNvPr id="9" name="TextBox 8">
            <a:extLst>
              <a:ext uri="{FF2B5EF4-FFF2-40B4-BE49-F238E27FC236}">
                <a16:creationId xmlns:a16="http://schemas.microsoft.com/office/drawing/2014/main" id="{108D115D-18D7-4A52-A8BB-96C3B9C8182D}"/>
              </a:ext>
            </a:extLst>
          </p:cNvPr>
          <p:cNvSpPr txBox="1"/>
          <p:nvPr/>
        </p:nvSpPr>
        <p:spPr>
          <a:xfrm>
            <a:off x="7267784" y="1271654"/>
            <a:ext cx="3892216" cy="4463530"/>
          </a:xfrm>
          <a:prstGeom prst="rect">
            <a:avLst/>
          </a:prstGeom>
          <a:noFill/>
        </p:spPr>
        <p:txBody>
          <a:bodyPr wrap="square">
            <a:spAutoFit/>
          </a:bodyPr>
          <a:lstStyle/>
          <a:p>
            <a:pPr>
              <a:lnSpc>
                <a:spcPct val="107000"/>
              </a:lnSpc>
              <a:spcAft>
                <a:spcPts val="800"/>
              </a:spcAft>
              <a:tabLst>
                <a:tab pos="904875" algn="l"/>
              </a:tabLst>
            </a:pPr>
            <a:r>
              <a:rPr lang="en-GB" sz="2400" i="1" dirty="0">
                <a:effectLst/>
                <a:latin typeface="Century Gothic" panose="020B0502020202020204" pitchFamily="34" charset="0"/>
                <a:ea typeface="Calibri" panose="020F0502020204030204" pitchFamily="34" charset="0"/>
                <a:cs typeface="Arial" panose="020B0604020202020204" pitchFamily="34" charset="0"/>
              </a:rPr>
              <a:t>To ‘explain’ your answer should:</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Arial" panose="020B0604020202020204" pitchFamily="34" charset="0"/>
              <a:buChar char="•"/>
              <a:tabLst>
                <a:tab pos="457200" algn="l"/>
                <a:tab pos="904875" algn="l"/>
              </a:tabLst>
            </a:pPr>
            <a:r>
              <a:rPr lang="en-US" sz="2400" i="1" dirty="0">
                <a:effectLst/>
                <a:latin typeface="Century Gothic" panose="020B0502020202020204" pitchFamily="34" charset="0"/>
                <a:ea typeface="Calibri" panose="020F0502020204030204" pitchFamily="34" charset="0"/>
                <a:cs typeface="Arial" panose="020B0604020202020204" pitchFamily="34" charset="0"/>
              </a:rPr>
              <a:t>Begin with a </a:t>
            </a:r>
            <a:r>
              <a:rPr lang="en-US" sz="2400" b="1" i="1" dirty="0">
                <a:effectLst/>
                <a:latin typeface="Century Gothic" panose="020B0502020202020204" pitchFamily="34" charset="0"/>
                <a:ea typeface="Calibri" panose="020F0502020204030204" pitchFamily="34" charset="0"/>
                <a:cs typeface="Arial" panose="020B0604020202020204" pitchFamily="34" charset="0"/>
              </a:rPr>
              <a:t>scientific statement</a:t>
            </a:r>
            <a:r>
              <a:rPr lang="en-US" sz="2400" i="1" dirty="0">
                <a:effectLst/>
                <a:latin typeface="Century Gothic" panose="020B0502020202020204" pitchFamily="34" charset="0"/>
                <a:ea typeface="Calibri" panose="020F0502020204030204" pitchFamily="34" charset="0"/>
                <a:cs typeface="Arial" panose="020B0604020202020204" pitchFamily="34" charset="0"/>
              </a:rPr>
              <a:t>. </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a:p>
            <a:r>
              <a:rPr lang="en-US" sz="2400" i="1" dirty="0">
                <a:effectLst/>
                <a:latin typeface="Century Gothic" panose="020B0502020202020204" pitchFamily="34" charset="0"/>
                <a:ea typeface="Calibri" panose="020F0502020204030204" pitchFamily="34" charset="0"/>
                <a:cs typeface="Arial" panose="020B0604020202020204" pitchFamily="34" charset="0"/>
              </a:rPr>
              <a:t>Use ‘</a:t>
            </a:r>
            <a:r>
              <a:rPr lang="en-US" sz="2400" b="1" i="1" dirty="0">
                <a:effectLst/>
                <a:latin typeface="Century Gothic" panose="020B0502020202020204" pitchFamily="34" charset="0"/>
                <a:ea typeface="Calibri" panose="020F0502020204030204" pitchFamily="34" charset="0"/>
                <a:cs typeface="Arial" panose="020B0604020202020204" pitchFamily="34" charset="0"/>
              </a:rPr>
              <a:t>this means that’</a:t>
            </a:r>
            <a:r>
              <a:rPr lang="en-US" sz="2400" i="1" dirty="0">
                <a:effectLst/>
                <a:latin typeface="Century Gothic" panose="020B0502020202020204" pitchFamily="34" charset="0"/>
                <a:ea typeface="Calibri" panose="020F0502020204030204" pitchFamily="34" charset="0"/>
                <a:cs typeface="Arial" panose="020B0604020202020204" pitchFamily="34" charset="0"/>
              </a:rPr>
              <a:t>, ‘</a:t>
            </a:r>
            <a:r>
              <a:rPr lang="en-US" sz="2400" b="1" i="1" dirty="0">
                <a:effectLst/>
                <a:latin typeface="Century Gothic" panose="020B0502020202020204" pitchFamily="34" charset="0"/>
                <a:ea typeface="Calibri" panose="020F0502020204030204" pitchFamily="34" charset="0"/>
                <a:cs typeface="Arial" panose="020B0604020202020204" pitchFamily="34" charset="0"/>
              </a:rPr>
              <a:t>because’</a:t>
            </a:r>
            <a:r>
              <a:rPr lang="en-US" sz="2400" i="1" dirty="0">
                <a:effectLst/>
                <a:latin typeface="Century Gothic" panose="020B0502020202020204" pitchFamily="34" charset="0"/>
                <a:ea typeface="Calibri" panose="020F0502020204030204" pitchFamily="34" charset="0"/>
                <a:cs typeface="Arial" panose="020B0604020202020204" pitchFamily="34" charset="0"/>
              </a:rPr>
              <a:t> or ‘</a:t>
            </a:r>
            <a:r>
              <a:rPr lang="en-US" sz="2400" b="1" i="1" dirty="0">
                <a:effectLst/>
                <a:latin typeface="Century Gothic" panose="020B0502020202020204" pitchFamily="34" charset="0"/>
                <a:ea typeface="Calibri" panose="020F0502020204030204" pitchFamily="34" charset="0"/>
                <a:cs typeface="Arial" panose="020B0604020202020204" pitchFamily="34" charset="0"/>
              </a:rPr>
              <a:t>so’</a:t>
            </a:r>
            <a:r>
              <a:rPr lang="en-US" sz="2400" i="1" dirty="0">
                <a:effectLst/>
                <a:latin typeface="Century Gothic" panose="020B0502020202020204" pitchFamily="34" charset="0"/>
                <a:ea typeface="Calibri" panose="020F0502020204030204" pitchFamily="34" charset="0"/>
                <a:cs typeface="Arial" panose="020B0604020202020204" pitchFamily="34" charset="0"/>
              </a:rPr>
              <a:t> to link your statement to the question. </a:t>
            </a:r>
            <a:r>
              <a:rPr lang="en-GB" sz="2400" i="1" dirty="0">
                <a:effectLst/>
                <a:latin typeface="Century Gothic" panose="020B0502020202020204" pitchFamily="34" charset="0"/>
                <a:ea typeface="Calibri" panose="020F0502020204030204" pitchFamily="34" charset="0"/>
                <a:cs typeface="Arial" panose="020B0604020202020204" pitchFamily="34" charset="0"/>
              </a:rPr>
              <a:t>and then they should peer assess each other’s answers using this.</a:t>
            </a:r>
            <a:endParaRPr lang="en-GB" sz="2400" dirty="0"/>
          </a:p>
        </p:txBody>
      </p:sp>
    </p:spTree>
    <p:extLst>
      <p:ext uri="{BB962C8B-B14F-4D97-AF65-F5344CB8AC3E}">
        <p14:creationId xmlns:p14="http://schemas.microsoft.com/office/powerpoint/2010/main" val="3324277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322853" y="0"/>
            <a:ext cx="10620000" cy="720000"/>
          </a:xfrm>
        </p:spPr>
        <p:txBody>
          <a:bodyPr/>
          <a:lstStyle/>
          <a:p>
            <a:r>
              <a:rPr lang="en-US" dirty="0">
                <a:latin typeface="Century Gothic" panose="020B0502020202020204" pitchFamily="34" charset="0"/>
              </a:rPr>
              <a:t>Think outside the box!</a:t>
            </a:r>
          </a:p>
        </p:txBody>
      </p:sp>
      <p:sp>
        <p:nvSpPr>
          <p:cNvPr id="5" name="TextBox 4">
            <a:extLst>
              <a:ext uri="{FF2B5EF4-FFF2-40B4-BE49-F238E27FC236}">
                <a16:creationId xmlns:a16="http://schemas.microsoft.com/office/drawing/2014/main" id="{147B0212-E106-0A46-AFEA-055ABAE62F63}"/>
              </a:ext>
            </a:extLst>
          </p:cNvPr>
          <p:cNvSpPr txBox="1"/>
          <p:nvPr/>
        </p:nvSpPr>
        <p:spPr>
          <a:xfrm>
            <a:off x="302533" y="898883"/>
            <a:ext cx="11869147" cy="461665"/>
          </a:xfrm>
          <a:prstGeom prst="rect">
            <a:avLst/>
          </a:prstGeom>
          <a:noFill/>
          <a:ln>
            <a:noFill/>
          </a:ln>
        </p:spPr>
        <p:txBody>
          <a:bodyPr wrap="square" rtlCol="0">
            <a:spAutoFit/>
          </a:bodyPr>
          <a:lstStyle/>
          <a:p>
            <a:r>
              <a:rPr lang="en-US" sz="2400" dirty="0">
                <a:latin typeface="Century Gothic" panose="020B0502020202020204" pitchFamily="34" charset="0"/>
              </a:rPr>
              <a:t>What effect will global warming have on biodiversity and food security?</a:t>
            </a:r>
          </a:p>
        </p:txBody>
      </p:sp>
      <p:pic>
        <p:nvPicPr>
          <p:cNvPr id="6" name="Picture 5" descr="Icon&#10;&#10;Description automatically generated">
            <a:extLst>
              <a:ext uri="{FF2B5EF4-FFF2-40B4-BE49-F238E27FC236}">
                <a16:creationId xmlns:a16="http://schemas.microsoft.com/office/drawing/2014/main" id="{C17DE985-FE83-2E47-B33B-B55F01EBBCA6}"/>
              </a:ext>
            </a:extLst>
          </p:cNvPr>
          <p:cNvPicPr>
            <a:picLocks noChangeAspect="1"/>
          </p:cNvPicPr>
          <p:nvPr/>
        </p:nvPicPr>
        <p:blipFill>
          <a:blip r:embed="rId3"/>
          <a:stretch>
            <a:fillRect/>
          </a:stretch>
        </p:blipFill>
        <p:spPr>
          <a:xfrm>
            <a:off x="4490991" y="1539431"/>
            <a:ext cx="7491745" cy="5318567"/>
          </a:xfrm>
          <a:prstGeom prst="rect">
            <a:avLst/>
          </a:prstGeom>
        </p:spPr>
      </p:pic>
      <p:sp>
        <p:nvSpPr>
          <p:cNvPr id="4" name="TextBox 3">
            <a:extLst>
              <a:ext uri="{FF2B5EF4-FFF2-40B4-BE49-F238E27FC236}">
                <a16:creationId xmlns:a16="http://schemas.microsoft.com/office/drawing/2014/main" id="{422C2307-DB29-A348-B612-C7444A65BBEC}"/>
              </a:ext>
            </a:extLst>
          </p:cNvPr>
          <p:cNvSpPr txBox="1"/>
          <p:nvPr/>
        </p:nvSpPr>
        <p:spPr>
          <a:xfrm>
            <a:off x="325120" y="1727200"/>
            <a:ext cx="4307840" cy="3785652"/>
          </a:xfrm>
          <a:prstGeom prst="rect">
            <a:avLst/>
          </a:prstGeom>
          <a:noFill/>
        </p:spPr>
        <p:txBody>
          <a:bodyPr wrap="square" rtlCol="0">
            <a:spAutoFit/>
          </a:bodyPr>
          <a:lstStyle/>
          <a:p>
            <a:r>
              <a:rPr lang="en-GB" sz="2000" i="1" dirty="0"/>
              <a:t>What is global warming?</a:t>
            </a:r>
          </a:p>
          <a:p>
            <a:endParaRPr lang="en-GB" sz="2000" i="1" dirty="0"/>
          </a:p>
          <a:p>
            <a:r>
              <a:rPr lang="en-GB" sz="2000" i="1" dirty="0"/>
              <a:t>What are the consequences of global warming?</a:t>
            </a:r>
          </a:p>
          <a:p>
            <a:endParaRPr lang="en-GB" sz="2000" i="1" dirty="0"/>
          </a:p>
          <a:p>
            <a:r>
              <a:rPr lang="en-GB" sz="2000" i="1" dirty="0"/>
              <a:t>What is biodiversity?</a:t>
            </a:r>
          </a:p>
          <a:p>
            <a:endParaRPr lang="en-GB" sz="2000" i="1" dirty="0"/>
          </a:p>
          <a:p>
            <a:r>
              <a:rPr lang="en-GB" sz="2000" i="1" dirty="0"/>
              <a:t>Why would this be affected?</a:t>
            </a:r>
          </a:p>
          <a:p>
            <a:endParaRPr lang="en-GB" sz="2000" i="1" dirty="0"/>
          </a:p>
          <a:p>
            <a:r>
              <a:rPr lang="en-GB" sz="2000" i="1" dirty="0"/>
              <a:t>What is food security?</a:t>
            </a:r>
          </a:p>
          <a:p>
            <a:endParaRPr lang="en-GB" sz="2000" i="1" dirty="0"/>
          </a:p>
          <a:p>
            <a:r>
              <a:rPr lang="en-GB" sz="2000" i="1" dirty="0"/>
              <a:t>Why would this be affected?</a:t>
            </a:r>
          </a:p>
        </p:txBody>
      </p:sp>
    </p:spTree>
    <p:extLst>
      <p:ext uri="{BB962C8B-B14F-4D97-AF65-F5344CB8AC3E}">
        <p14:creationId xmlns:p14="http://schemas.microsoft.com/office/powerpoint/2010/main" val="7805936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p:cNvSpPr txBox="1"/>
          <p:nvPr/>
        </p:nvSpPr>
        <p:spPr>
          <a:xfrm>
            <a:off x="540000" y="725663"/>
            <a:ext cx="5149600" cy="7386638"/>
          </a:xfrm>
          <a:prstGeom prst="rect">
            <a:avLst/>
          </a:prstGeom>
          <a:noFill/>
        </p:spPr>
        <p:txBody>
          <a:bodyPr wrap="square" lIns="0" tIns="0" rIns="0" bIns="0" rtlCol="0">
            <a:spAutoFit/>
          </a:bodyPr>
          <a:lstStyle/>
          <a:p>
            <a:r>
              <a:rPr lang="en-GB" sz="2400" dirty="0">
                <a:latin typeface="Century Gothic" panose="020B0502020202020204" pitchFamily="34" charset="0"/>
              </a:rPr>
              <a:t>Use this food chain to:</a:t>
            </a:r>
          </a:p>
          <a:p>
            <a:pPr marL="800100" lvl="1" indent="-342900">
              <a:buFont typeface="Arial" panose="020B0604020202020204" pitchFamily="34" charset="0"/>
              <a:buChar char="•"/>
            </a:pPr>
            <a:r>
              <a:rPr lang="en-GB" sz="2400" dirty="0">
                <a:latin typeface="Century Gothic" panose="020B0502020202020204" pitchFamily="34" charset="0"/>
              </a:rPr>
              <a:t>Identify producers, primary consumers and secondary consumers</a:t>
            </a:r>
          </a:p>
          <a:p>
            <a:pPr marL="800100" lvl="1" indent="-342900">
              <a:buFont typeface="Arial" panose="020B0604020202020204" pitchFamily="34" charset="0"/>
              <a:buChar char="•"/>
            </a:pPr>
            <a:r>
              <a:rPr lang="en-GB" sz="2400" dirty="0">
                <a:latin typeface="Century Gothic" panose="020B0502020202020204" pitchFamily="34" charset="0"/>
              </a:rPr>
              <a:t>Describe the biomass transfer efficiency that occurs between each trophic level</a:t>
            </a:r>
          </a:p>
          <a:p>
            <a:pPr marL="800100" lvl="1" indent="-342900">
              <a:buFont typeface="Arial" panose="020B0604020202020204" pitchFamily="34" charset="0"/>
              <a:buChar char="•"/>
            </a:pPr>
            <a:r>
              <a:rPr lang="en-GB" sz="2400" dirty="0">
                <a:latin typeface="Century Gothic" panose="020B0502020202020204" pitchFamily="34" charset="0"/>
              </a:rPr>
              <a:t>Explain why this efficiency is not 100 %</a:t>
            </a:r>
          </a:p>
          <a:p>
            <a:pPr marL="800100" lvl="1" indent="-342900">
              <a:buFont typeface="Arial" panose="020B0604020202020204" pitchFamily="34" charset="0"/>
              <a:buChar char="•"/>
            </a:pPr>
            <a:r>
              <a:rPr lang="en-GB" sz="2400" dirty="0">
                <a:latin typeface="Century Gothic" panose="020B0502020202020204" pitchFamily="34" charset="0"/>
              </a:rPr>
              <a:t>Suggest how this food web could be made more efficient</a:t>
            </a:r>
          </a:p>
          <a:p>
            <a:pPr marL="800100" lvl="1" indent="-342900">
              <a:buFont typeface="Arial" panose="020B0604020202020204" pitchFamily="34" charset="0"/>
              <a:buChar char="•"/>
            </a:pPr>
            <a:r>
              <a:rPr lang="en-GB" sz="2400" dirty="0">
                <a:latin typeface="Century Gothic" panose="020B0502020202020204" pitchFamily="34" charset="0"/>
              </a:rPr>
              <a:t>Describe the effects on food security for other species if there was a poor harvest of grain</a:t>
            </a:r>
          </a:p>
          <a:p>
            <a:endParaRPr lang="en-GB" sz="2400" dirty="0">
              <a:latin typeface="Century Gothic" panose="020B0502020202020204" pitchFamily="34" charset="0"/>
            </a:endParaRPr>
          </a:p>
          <a:p>
            <a:endParaRPr lang="en-GB" sz="2400" dirty="0">
              <a:solidFill>
                <a:schemeClr val="accent1"/>
              </a:solidFill>
              <a:latin typeface="Century Gothic" panose="020B0502020202020204" pitchFamily="34" charset="0"/>
            </a:endParaRPr>
          </a:p>
          <a:p>
            <a:endParaRPr lang="en-GB" sz="2400" dirty="0">
              <a:latin typeface="Century Gothic" panose="020B0502020202020204" pitchFamily="34" charset="0"/>
            </a:endParaRPr>
          </a:p>
          <a:p>
            <a:endParaRPr lang="en-GB" sz="2400" dirty="0">
              <a:latin typeface="Century Gothic" panose="020B0502020202020204" pitchFamily="34" charset="0"/>
            </a:endParaRPr>
          </a:p>
        </p:txBody>
      </p:sp>
      <p:sp>
        <p:nvSpPr>
          <p:cNvPr id="3" name="Title 2">
            <a:extLst>
              <a:ext uri="{FF2B5EF4-FFF2-40B4-BE49-F238E27FC236}">
                <a16:creationId xmlns:a16="http://schemas.microsoft.com/office/drawing/2014/main" id="{C2B4CB04-9404-774D-97AF-1800D6DCD964}"/>
              </a:ext>
            </a:extLst>
          </p:cNvPr>
          <p:cNvSpPr>
            <a:spLocks noGrp="1"/>
          </p:cNvSpPr>
          <p:nvPr>
            <p:ph type="title"/>
          </p:nvPr>
        </p:nvSpPr>
        <p:spPr/>
        <p:txBody>
          <a:bodyPr>
            <a:normAutofit/>
          </a:bodyPr>
          <a:lstStyle/>
          <a:p>
            <a:r>
              <a:rPr lang="en-GB" dirty="0">
                <a:latin typeface="Century Gothic" panose="020B0502020202020204" pitchFamily="34" charset="0"/>
              </a:rPr>
              <a:t>Food Webs</a:t>
            </a:r>
          </a:p>
        </p:txBody>
      </p:sp>
      <p:pic>
        <p:nvPicPr>
          <p:cNvPr id="5" name="Picture 4">
            <a:extLst>
              <a:ext uri="{FF2B5EF4-FFF2-40B4-BE49-F238E27FC236}">
                <a16:creationId xmlns:a16="http://schemas.microsoft.com/office/drawing/2014/main" id="{6BC0A76A-D547-F84D-9F19-1A6866F4C881}"/>
              </a:ext>
            </a:extLst>
          </p:cNvPr>
          <p:cNvPicPr>
            <a:picLocks noChangeAspect="1"/>
          </p:cNvPicPr>
          <p:nvPr/>
        </p:nvPicPr>
        <p:blipFill>
          <a:blip r:embed="rId3"/>
          <a:stretch>
            <a:fillRect/>
          </a:stretch>
        </p:blipFill>
        <p:spPr>
          <a:xfrm>
            <a:off x="5910960" y="908543"/>
            <a:ext cx="5323840" cy="4394977"/>
          </a:xfrm>
          <a:prstGeom prst="rect">
            <a:avLst/>
          </a:prstGeom>
        </p:spPr>
      </p:pic>
    </p:spTree>
    <p:extLst>
      <p:ext uri="{BB962C8B-B14F-4D97-AF65-F5344CB8AC3E}">
        <p14:creationId xmlns:p14="http://schemas.microsoft.com/office/powerpoint/2010/main" val="29179257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20121" y="716430"/>
            <a:ext cx="11230511" cy="6186309"/>
          </a:xfrm>
          <a:prstGeom prst="rect">
            <a:avLst/>
          </a:prstGeom>
          <a:noFill/>
        </p:spPr>
        <p:txBody>
          <a:bodyPr wrap="square" lIns="0" tIns="0" rIns="0" bIns="0" rtlCol="0">
            <a:spAutoFit/>
          </a:bodyPr>
          <a:lstStyle/>
          <a:p>
            <a:pPr marL="457200" indent="-457200">
              <a:buFont typeface="+mj-lt"/>
              <a:buAutoNum type="arabicPeriod"/>
            </a:pPr>
            <a:r>
              <a:rPr lang="en-GB" sz="2400" dirty="0">
                <a:latin typeface="Century Gothic" panose="020B0502020202020204" pitchFamily="34" charset="0"/>
              </a:rPr>
              <a:t>Biodiversity is…</a:t>
            </a:r>
          </a:p>
          <a:p>
            <a:pPr marL="457200" indent="-457200">
              <a:buFont typeface="Wingdings" pitchFamily="2" charset="2"/>
              <a:buChar char="q"/>
            </a:pPr>
            <a:r>
              <a:rPr lang="en-GB" sz="2400" dirty="0">
                <a:latin typeface="Century Gothic" panose="020B0502020202020204" pitchFamily="34" charset="0"/>
              </a:rPr>
              <a:t>A. The number of organisms in an ecosystem</a:t>
            </a:r>
          </a:p>
          <a:p>
            <a:pPr marL="457200" indent="-457200">
              <a:buFont typeface="Wingdings" pitchFamily="2" charset="2"/>
              <a:buChar char="q"/>
            </a:pPr>
            <a:r>
              <a:rPr lang="en-GB" sz="2400" dirty="0">
                <a:latin typeface="Century Gothic" panose="020B0502020202020204" pitchFamily="34" charset="0"/>
              </a:rPr>
              <a:t>B.  The variety of different species in an ecosystem</a:t>
            </a:r>
          </a:p>
          <a:p>
            <a:pPr marL="457200" indent="-457200">
              <a:buFont typeface="Wingdings" pitchFamily="2" charset="2"/>
              <a:buChar char="q"/>
            </a:pPr>
            <a:r>
              <a:rPr lang="en-GB" sz="2400" dirty="0">
                <a:latin typeface="Century Gothic" panose="020B0502020202020204" pitchFamily="34" charset="0"/>
              </a:rPr>
              <a:t>C. Where each species is not dependent on just one other species</a:t>
            </a:r>
          </a:p>
          <a:p>
            <a:pPr marL="457200" indent="-457200">
              <a:buFont typeface="+mj-lt"/>
              <a:buAutoNum type="arabicPeriod"/>
            </a:pPr>
            <a:endParaRPr lang="en-GB" dirty="0">
              <a:latin typeface="Century Gothic" panose="020B0502020202020204" pitchFamily="34" charset="0"/>
            </a:endParaRPr>
          </a:p>
          <a:p>
            <a:pPr marL="457200" indent="-457200"/>
            <a:r>
              <a:rPr lang="en-GB" sz="2400" dirty="0">
                <a:latin typeface="Century Gothic" panose="020B0502020202020204" pitchFamily="34" charset="0"/>
              </a:rPr>
              <a:t>2. 	Which of these would always have a negative effect on biodiversity?</a:t>
            </a:r>
          </a:p>
          <a:p>
            <a:pPr marL="457200" indent="-457200">
              <a:buFont typeface="Wingdings" pitchFamily="2" charset="2"/>
              <a:buChar char="q"/>
            </a:pPr>
            <a:r>
              <a:rPr lang="en-GB" sz="2400" dirty="0">
                <a:latin typeface="Century Gothic" panose="020B0502020202020204" pitchFamily="34" charset="0"/>
              </a:rPr>
              <a:t>A. Deforestation</a:t>
            </a:r>
          </a:p>
          <a:p>
            <a:pPr marL="457200" indent="-457200">
              <a:buFont typeface="Wingdings" pitchFamily="2" charset="2"/>
              <a:buChar char="q"/>
            </a:pPr>
            <a:r>
              <a:rPr lang="en-GB" sz="2400" dirty="0">
                <a:latin typeface="Century Gothic" panose="020B0502020202020204" pitchFamily="34" charset="0"/>
              </a:rPr>
              <a:t>B.  Breeding programmes</a:t>
            </a:r>
          </a:p>
          <a:p>
            <a:pPr marL="457200" indent="-457200">
              <a:buFont typeface="Wingdings" pitchFamily="2" charset="2"/>
              <a:buChar char="q"/>
            </a:pPr>
            <a:r>
              <a:rPr lang="en-GB" sz="2400" dirty="0">
                <a:latin typeface="Century Gothic" panose="020B0502020202020204" pitchFamily="34" charset="0"/>
              </a:rPr>
              <a:t>C. Introducing new species into an ecosystem</a:t>
            </a:r>
          </a:p>
          <a:p>
            <a:pPr marL="457200" indent="-457200"/>
            <a:endParaRPr lang="en-GB" sz="2000" dirty="0">
              <a:latin typeface="Century Gothic" panose="020B0502020202020204" pitchFamily="34" charset="0"/>
            </a:endParaRPr>
          </a:p>
          <a:p>
            <a:pPr marL="457200" indent="-457200"/>
            <a:r>
              <a:rPr lang="en-GB" sz="2400" dirty="0">
                <a:latin typeface="Century Gothic" panose="020B0502020202020204" pitchFamily="34" charset="0"/>
              </a:rPr>
              <a:t>3. Which best explains why all humans should be concerned with sustainability?</a:t>
            </a:r>
          </a:p>
          <a:p>
            <a:pPr marL="457200" indent="-457200">
              <a:buFont typeface="Wingdings" pitchFamily="2" charset="2"/>
              <a:buChar char="q"/>
            </a:pPr>
            <a:r>
              <a:rPr lang="en-GB" sz="2400" dirty="0">
                <a:latin typeface="Century Gothic" panose="020B0502020202020204" pitchFamily="34" charset="0"/>
              </a:rPr>
              <a:t>A. Because humans are at the top of the food chain, so survival is essential</a:t>
            </a:r>
          </a:p>
          <a:p>
            <a:pPr marL="457200" indent="-457200">
              <a:buFont typeface="Wingdings" pitchFamily="2" charset="2"/>
              <a:buChar char="q"/>
            </a:pPr>
            <a:r>
              <a:rPr lang="en-GB" sz="2400" dirty="0">
                <a:latin typeface="Century Gothic" panose="020B0502020202020204" pitchFamily="34" charset="0"/>
              </a:rPr>
              <a:t>B.  So that Earth’s natural resources are not depleted</a:t>
            </a:r>
          </a:p>
          <a:p>
            <a:pPr marL="457200" indent="-457200">
              <a:buFont typeface="Wingdings" pitchFamily="2" charset="2"/>
              <a:buChar char="q"/>
            </a:pPr>
            <a:r>
              <a:rPr lang="en-GB" sz="2400" dirty="0">
                <a:latin typeface="Century Gothic" panose="020B0502020202020204" pitchFamily="34" charset="0"/>
              </a:rPr>
              <a:t>C. So that all humans can have access to healthy nutritious food</a:t>
            </a:r>
          </a:p>
          <a:p>
            <a:pPr marL="457200" indent="-457200"/>
            <a:endParaRPr lang="en-GB" sz="2800" dirty="0">
              <a:latin typeface="Century Gothic" panose="020B0502020202020204" pitchFamily="34" charset="0"/>
            </a:endParaRPr>
          </a:p>
        </p:txBody>
      </p:sp>
      <p:sp>
        <p:nvSpPr>
          <p:cNvPr id="2" name="Title 1">
            <a:extLst>
              <a:ext uri="{FF2B5EF4-FFF2-40B4-BE49-F238E27FC236}">
                <a16:creationId xmlns:a16="http://schemas.microsoft.com/office/drawing/2014/main" id="{063DA025-EDA1-8643-9341-8D8B0D408EE6}"/>
              </a:ext>
            </a:extLst>
          </p:cNvPr>
          <p:cNvSpPr>
            <a:spLocks noGrp="1"/>
          </p:cNvSpPr>
          <p:nvPr>
            <p:ph type="title"/>
          </p:nvPr>
        </p:nvSpPr>
        <p:spPr/>
        <p:txBody>
          <a:bodyPr>
            <a:normAutofit/>
          </a:bodyPr>
          <a:lstStyle/>
          <a:p>
            <a:r>
              <a:rPr lang="en-GB" dirty="0">
                <a:latin typeface="Century Gothic" panose="020B0502020202020204" pitchFamily="34" charset="0"/>
              </a:rPr>
              <a:t>Answer the questions below.</a:t>
            </a:r>
          </a:p>
        </p:txBody>
      </p:sp>
      <p:sp>
        <p:nvSpPr>
          <p:cNvPr id="8" name="TextBox 7">
            <a:extLst>
              <a:ext uri="{FF2B5EF4-FFF2-40B4-BE49-F238E27FC236}">
                <a16:creationId xmlns:a16="http://schemas.microsoft.com/office/drawing/2014/main" id="{AB264AA4-FD92-481A-807C-1BA089385AA9}"/>
              </a:ext>
            </a:extLst>
          </p:cNvPr>
          <p:cNvSpPr txBox="1"/>
          <p:nvPr/>
        </p:nvSpPr>
        <p:spPr>
          <a:xfrm>
            <a:off x="431742" y="1211652"/>
            <a:ext cx="530915" cy="646331"/>
          </a:xfrm>
          <a:prstGeom prst="rect">
            <a:avLst/>
          </a:prstGeom>
          <a:noFill/>
        </p:spPr>
        <p:txBody>
          <a:bodyPr wrap="none" rtlCol="0">
            <a:spAutoFit/>
          </a:bodyPr>
          <a:lstStyle/>
          <a:p>
            <a:r>
              <a:rPr lang="en-GB" sz="3600" b="1" dirty="0">
                <a:solidFill>
                  <a:schemeClr val="accent1"/>
                </a:solidFill>
              </a:rPr>
              <a:t>✓</a:t>
            </a:r>
          </a:p>
        </p:txBody>
      </p:sp>
      <p:sp>
        <p:nvSpPr>
          <p:cNvPr id="9" name="TextBox 8">
            <a:extLst>
              <a:ext uri="{FF2B5EF4-FFF2-40B4-BE49-F238E27FC236}">
                <a16:creationId xmlns:a16="http://schemas.microsoft.com/office/drawing/2014/main" id="{F0C86271-E056-4BE5-AEB5-26F451BEDF6A}"/>
              </a:ext>
            </a:extLst>
          </p:cNvPr>
          <p:cNvSpPr txBox="1"/>
          <p:nvPr/>
        </p:nvSpPr>
        <p:spPr>
          <a:xfrm>
            <a:off x="422317" y="2577983"/>
            <a:ext cx="530915" cy="646331"/>
          </a:xfrm>
          <a:prstGeom prst="rect">
            <a:avLst/>
          </a:prstGeom>
          <a:noFill/>
        </p:spPr>
        <p:txBody>
          <a:bodyPr wrap="none" rtlCol="0">
            <a:spAutoFit/>
          </a:bodyPr>
          <a:lstStyle/>
          <a:p>
            <a:r>
              <a:rPr lang="en-GB" sz="3600" b="1" dirty="0">
                <a:solidFill>
                  <a:schemeClr val="accent1"/>
                </a:solidFill>
              </a:rPr>
              <a:t>✓</a:t>
            </a:r>
          </a:p>
        </p:txBody>
      </p:sp>
      <p:sp>
        <p:nvSpPr>
          <p:cNvPr id="10" name="TextBox 9">
            <a:extLst>
              <a:ext uri="{FF2B5EF4-FFF2-40B4-BE49-F238E27FC236}">
                <a16:creationId xmlns:a16="http://schemas.microsoft.com/office/drawing/2014/main" id="{946D9498-5036-4864-BB7C-09BEB78FDC95}"/>
              </a:ext>
            </a:extLst>
          </p:cNvPr>
          <p:cNvSpPr txBox="1"/>
          <p:nvPr/>
        </p:nvSpPr>
        <p:spPr>
          <a:xfrm>
            <a:off x="422316" y="5476189"/>
            <a:ext cx="530915" cy="646331"/>
          </a:xfrm>
          <a:prstGeom prst="rect">
            <a:avLst/>
          </a:prstGeom>
          <a:noFill/>
        </p:spPr>
        <p:txBody>
          <a:bodyPr wrap="none" rtlCol="0">
            <a:spAutoFit/>
          </a:bodyPr>
          <a:lstStyle/>
          <a:p>
            <a:r>
              <a:rPr lang="en-GB" sz="3600" b="1" dirty="0">
                <a:solidFill>
                  <a:schemeClr val="accent1"/>
                </a:solidFill>
              </a:rPr>
              <a:t>✓</a:t>
            </a:r>
          </a:p>
        </p:txBody>
      </p:sp>
    </p:spTree>
    <p:extLst>
      <p:ext uri="{BB962C8B-B14F-4D97-AF65-F5344CB8AC3E}">
        <p14:creationId xmlns:p14="http://schemas.microsoft.com/office/powerpoint/2010/main" val="40751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dirty="0"/>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897488230"/>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B3.2.10</a:t>
                      </a:r>
                    </a:p>
                  </a:txBody>
                  <a:tcPr/>
                </a:tc>
                <a:tc hMerge="1">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dirty="0">
                          <a:latin typeface="Century Gothic" panose="020B0502020202020204" pitchFamily="34" charset="0"/>
                        </a:rPr>
                        <a:t>What was good about this lesson?</a:t>
                      </a:r>
                    </a:p>
                  </a:txBody>
                  <a:tcPr/>
                </a:tc>
                <a:tc>
                  <a:txBody>
                    <a:bodyPr/>
                    <a:lstStyle/>
                    <a:p>
                      <a:r>
                        <a:rPr lang="en-US" dirty="0">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dirty="0">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470269" y="5463251"/>
            <a:ext cx="8180445" cy="461665"/>
          </a:xfrm>
          <a:prstGeom prst="rect">
            <a:avLst/>
          </a:prstGeom>
          <a:noFill/>
        </p:spPr>
        <p:txBody>
          <a:bodyPr wrap="none" rtlCol="0">
            <a:spAutoFit/>
          </a:bodyPr>
          <a:lstStyle/>
          <a:p>
            <a:r>
              <a:rPr lang="en-US" sz="2400" dirty="0">
                <a:solidFill>
                  <a:srgbClr val="0070C0"/>
                </a:solidFill>
                <a:latin typeface="Century Gothic" panose="020B0502020202020204" pitchFamily="34" charset="0"/>
                <a:hlinkClick r:id="rId2">
                  <a:extLst>
                    <a:ext uri="{A12FA001-AC4F-418D-AE19-62706E023703}">
                      <ahyp:hlinkClr xmlns:ahyp="http://schemas.microsoft.com/office/drawing/2018/hyperlinkcolor" val="tx"/>
                    </a:ext>
                  </a:extLst>
                </a:hlinkClick>
              </a:rPr>
              <a:t>Send us your feedback by clicking this link. Thank you!</a:t>
            </a:r>
            <a:endParaRPr lang="en-US" sz="2400" dirty="0">
              <a:solidFill>
                <a:srgbClr val="0070C0"/>
              </a:solidFill>
              <a:latin typeface="Century Gothic" panose="020B0502020202020204" pitchFamily="34" charset="0"/>
            </a:endParaRPr>
          </a:p>
        </p:txBody>
      </p:sp>
    </p:spTree>
    <p:extLst>
      <p:ext uri="{BB962C8B-B14F-4D97-AF65-F5344CB8AC3E}">
        <p14:creationId xmlns:p14="http://schemas.microsoft.com/office/powerpoint/2010/main" val="3841081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EE5E6-8E21-4B42-8E62-54ADA907794E}"/>
              </a:ext>
            </a:extLst>
          </p:cNvPr>
          <p:cNvSpPr>
            <a:spLocks noGrp="1"/>
          </p:cNvSpPr>
          <p:nvPr>
            <p:ph type="title"/>
          </p:nvPr>
        </p:nvSpPr>
        <p:spPr/>
        <p:txBody>
          <a:bodyPr/>
          <a:lstStyle/>
          <a:p>
            <a:r>
              <a:rPr lang="en-US" u="sng" dirty="0">
                <a:latin typeface="Century Gothic" panose="020B0502020202020204" pitchFamily="34" charset="0"/>
              </a:rPr>
              <a:t>Feedback Lesson</a:t>
            </a:r>
          </a:p>
        </p:txBody>
      </p:sp>
      <p:pic>
        <p:nvPicPr>
          <p:cNvPr id="3" name="Picture 2">
            <a:extLst>
              <a:ext uri="{FF2B5EF4-FFF2-40B4-BE49-F238E27FC236}">
                <a16:creationId xmlns:a16="http://schemas.microsoft.com/office/drawing/2014/main" id="{05DCA330-6BB3-FD45-B0A9-B504FCD18275}"/>
              </a:ext>
            </a:extLst>
          </p:cNvPr>
          <p:cNvPicPr>
            <a:picLocks noChangeAspect="1"/>
          </p:cNvPicPr>
          <p:nvPr/>
        </p:nvPicPr>
        <p:blipFill>
          <a:blip r:embed="rId3"/>
          <a:stretch>
            <a:fillRect/>
          </a:stretch>
        </p:blipFill>
        <p:spPr>
          <a:xfrm>
            <a:off x="10486180" y="5511662"/>
            <a:ext cx="1054990" cy="1087802"/>
          </a:xfrm>
          <a:prstGeom prst="rect">
            <a:avLst/>
          </a:prstGeom>
        </p:spPr>
      </p:pic>
      <p:sp>
        <p:nvSpPr>
          <p:cNvPr id="4" name="TextBox 3">
            <a:extLst>
              <a:ext uri="{FF2B5EF4-FFF2-40B4-BE49-F238E27FC236}">
                <a16:creationId xmlns:a16="http://schemas.microsoft.com/office/drawing/2014/main" id="{C9DAE09F-7B34-1544-BA11-E65A4E5E0B9C}"/>
              </a:ext>
            </a:extLst>
          </p:cNvPr>
          <p:cNvSpPr txBox="1"/>
          <p:nvPr/>
        </p:nvSpPr>
        <p:spPr>
          <a:xfrm>
            <a:off x="540000" y="767628"/>
            <a:ext cx="10331200" cy="5909310"/>
          </a:xfrm>
          <a:prstGeom prst="rect">
            <a:avLst/>
          </a:prstGeom>
          <a:noFill/>
        </p:spPr>
        <p:txBody>
          <a:bodyPr wrap="square" lIns="0" tIns="0" rIns="0" bIns="0" rtlCol="0">
            <a:spAutoFit/>
          </a:bodyPr>
          <a:lstStyle/>
          <a:p>
            <a:r>
              <a:rPr lang="en-GB" sz="2400" b="1" dirty="0">
                <a:latin typeface="Century Gothic" panose="020B0502020202020204" pitchFamily="34" charset="0"/>
              </a:rPr>
              <a:t>Answer the questions below:</a:t>
            </a:r>
          </a:p>
          <a:p>
            <a:endParaRPr lang="en-GB" sz="2400" b="1"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State the definition of biodiversity.</a:t>
            </a:r>
          </a:p>
          <a:p>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State the approximate biomass efficiency between trophic levels.</a:t>
            </a: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State two consequences of global warming.</a:t>
            </a: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Explain why energy is lost between trophic levels in a food chain.</a:t>
            </a: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 Identify a way individuals can improve food security.</a:t>
            </a:r>
          </a:p>
          <a:p>
            <a:pPr marL="457200" indent="-457200">
              <a:buAutoNum type="arabicPeriod" startAt="2"/>
            </a:pPr>
            <a:endParaRPr lang="en-GB" sz="2400" dirty="0">
              <a:latin typeface="Century Gothic" panose="020B0502020202020204" pitchFamily="34" charset="0"/>
            </a:endParaRPr>
          </a:p>
          <a:p>
            <a:endParaRPr lang="en-GB" sz="2400" dirty="0">
              <a:latin typeface="Century Gothic" panose="020B0502020202020204" pitchFamily="34" charset="0"/>
            </a:endParaRPr>
          </a:p>
        </p:txBody>
      </p:sp>
      <p:sp>
        <p:nvSpPr>
          <p:cNvPr id="15" name="TextBox 14">
            <a:extLst>
              <a:ext uri="{FF2B5EF4-FFF2-40B4-BE49-F238E27FC236}">
                <a16:creationId xmlns:a16="http://schemas.microsoft.com/office/drawing/2014/main" id="{AA4A4310-5B87-C945-9559-916B8FC5D3C0}"/>
              </a:ext>
            </a:extLst>
          </p:cNvPr>
          <p:cNvSpPr txBox="1"/>
          <p:nvPr/>
        </p:nvSpPr>
        <p:spPr>
          <a:xfrm>
            <a:off x="1005883" y="1847850"/>
            <a:ext cx="7833316" cy="369332"/>
          </a:xfrm>
          <a:prstGeom prst="rect">
            <a:avLst/>
          </a:prstGeom>
          <a:noFill/>
        </p:spPr>
        <p:txBody>
          <a:bodyPr wrap="square" lIns="0" tIns="0" rIns="0" bIns="0" rtlCol="0">
            <a:spAutoFit/>
          </a:bodyPr>
          <a:lstStyle/>
          <a:p>
            <a:r>
              <a:rPr lang="en-GB" sz="2400" b="1" dirty="0">
                <a:solidFill>
                  <a:schemeClr val="accent1"/>
                </a:solidFill>
                <a:latin typeface="+mj-lt"/>
              </a:rPr>
              <a:t>The variety of different species in an ecosystem.</a:t>
            </a:r>
          </a:p>
        </p:txBody>
      </p:sp>
      <p:sp>
        <p:nvSpPr>
          <p:cNvPr id="16" name="TextBox 15">
            <a:extLst>
              <a:ext uri="{FF2B5EF4-FFF2-40B4-BE49-F238E27FC236}">
                <a16:creationId xmlns:a16="http://schemas.microsoft.com/office/drawing/2014/main" id="{201A9CFE-4DB9-4541-8A46-C2352A973BE2}"/>
              </a:ext>
            </a:extLst>
          </p:cNvPr>
          <p:cNvSpPr txBox="1"/>
          <p:nvPr/>
        </p:nvSpPr>
        <p:spPr>
          <a:xfrm>
            <a:off x="1005883" y="2571306"/>
            <a:ext cx="8442624" cy="369332"/>
          </a:xfrm>
          <a:prstGeom prst="rect">
            <a:avLst/>
          </a:prstGeom>
          <a:noFill/>
        </p:spPr>
        <p:txBody>
          <a:bodyPr wrap="square" lIns="0" tIns="0" rIns="0" bIns="0" rtlCol="0">
            <a:spAutoFit/>
          </a:bodyPr>
          <a:lstStyle/>
          <a:p>
            <a:r>
              <a:rPr lang="en-GB" sz="2400" b="1" dirty="0">
                <a:solidFill>
                  <a:schemeClr val="accent1"/>
                </a:solidFill>
                <a:latin typeface="+mj-lt"/>
              </a:rPr>
              <a:t>10 %</a:t>
            </a:r>
          </a:p>
        </p:txBody>
      </p:sp>
      <p:sp>
        <p:nvSpPr>
          <p:cNvPr id="17" name="TextBox 16">
            <a:extLst>
              <a:ext uri="{FF2B5EF4-FFF2-40B4-BE49-F238E27FC236}">
                <a16:creationId xmlns:a16="http://schemas.microsoft.com/office/drawing/2014/main" id="{2698B0BD-9EE3-804E-8A55-A6279C1C2A53}"/>
              </a:ext>
            </a:extLst>
          </p:cNvPr>
          <p:cNvSpPr txBox="1"/>
          <p:nvPr/>
        </p:nvSpPr>
        <p:spPr>
          <a:xfrm>
            <a:off x="1005882" y="3329349"/>
            <a:ext cx="9480297" cy="738664"/>
          </a:xfrm>
          <a:prstGeom prst="rect">
            <a:avLst/>
          </a:prstGeom>
          <a:noFill/>
        </p:spPr>
        <p:txBody>
          <a:bodyPr wrap="square" lIns="0" tIns="0" rIns="0" bIns="0" rtlCol="0">
            <a:spAutoFit/>
          </a:bodyPr>
          <a:lstStyle/>
          <a:p>
            <a:r>
              <a:rPr lang="en-GB" sz="2400" b="1" dirty="0">
                <a:solidFill>
                  <a:schemeClr val="accent1"/>
                </a:solidFill>
                <a:latin typeface="+mj-lt"/>
              </a:rPr>
              <a:t>Melting ice caps, rising sea levels, flooding, extreme weather patterns, loss of habitats, change to migration patterns</a:t>
            </a:r>
          </a:p>
        </p:txBody>
      </p:sp>
      <p:sp>
        <p:nvSpPr>
          <p:cNvPr id="5" name="Rectangle 4">
            <a:extLst>
              <a:ext uri="{FF2B5EF4-FFF2-40B4-BE49-F238E27FC236}">
                <a16:creationId xmlns:a16="http://schemas.microsoft.com/office/drawing/2014/main" id="{E2611368-87C5-480D-A1E3-4E0FB5BF4F09}"/>
              </a:ext>
            </a:extLst>
          </p:cNvPr>
          <p:cNvSpPr/>
          <p:nvPr/>
        </p:nvSpPr>
        <p:spPr>
          <a:xfrm>
            <a:off x="1005883" y="4360877"/>
            <a:ext cx="9346985" cy="1200329"/>
          </a:xfrm>
          <a:prstGeom prst="rect">
            <a:avLst/>
          </a:prstGeom>
        </p:spPr>
        <p:txBody>
          <a:bodyPr wrap="square">
            <a:spAutoFit/>
          </a:bodyPr>
          <a:lstStyle/>
          <a:p>
            <a:r>
              <a:rPr lang="en-GB" sz="2400" b="1" dirty="0">
                <a:solidFill>
                  <a:schemeClr val="accent1"/>
                </a:solidFill>
                <a:latin typeface="Century Gothic" panose="020B0502020202020204" pitchFamily="34" charset="0"/>
              </a:rPr>
              <a:t>Some biomass is lost as waste (urine, faeces, sweat etc) and some is used for life processes, such as movement, growth and thermoregulation.</a:t>
            </a:r>
            <a:endParaRPr lang="en-GB" sz="2400" dirty="0">
              <a:solidFill>
                <a:schemeClr val="accent1"/>
              </a:solidFill>
            </a:endParaRPr>
          </a:p>
        </p:txBody>
      </p:sp>
      <p:sp>
        <p:nvSpPr>
          <p:cNvPr id="9" name="Rectangle 8">
            <a:extLst>
              <a:ext uri="{FF2B5EF4-FFF2-40B4-BE49-F238E27FC236}">
                <a16:creationId xmlns:a16="http://schemas.microsoft.com/office/drawing/2014/main" id="{87A738C3-45FA-4DC3-8CD6-891D1B5658DE}"/>
              </a:ext>
            </a:extLst>
          </p:cNvPr>
          <p:cNvSpPr/>
          <p:nvPr/>
        </p:nvSpPr>
        <p:spPr>
          <a:xfrm>
            <a:off x="1005882" y="5810431"/>
            <a:ext cx="9346985" cy="830997"/>
          </a:xfrm>
          <a:prstGeom prst="rect">
            <a:avLst/>
          </a:prstGeom>
        </p:spPr>
        <p:txBody>
          <a:bodyPr wrap="square">
            <a:spAutoFit/>
          </a:bodyPr>
          <a:lstStyle/>
          <a:p>
            <a:r>
              <a:rPr lang="en-GB" sz="2400" b="1" dirty="0">
                <a:solidFill>
                  <a:schemeClr val="accent1"/>
                </a:solidFill>
                <a:latin typeface="Century Gothic" panose="020B0502020202020204" pitchFamily="34" charset="0"/>
              </a:rPr>
              <a:t>Reduce their meat intake/eat more food from producers, eat seasonally and locally. </a:t>
            </a:r>
            <a:endParaRPr lang="en-GB" sz="2400" dirty="0">
              <a:solidFill>
                <a:schemeClr val="accent1"/>
              </a:solidFill>
            </a:endParaRPr>
          </a:p>
        </p:txBody>
      </p:sp>
    </p:spTree>
    <p:extLst>
      <p:ext uri="{BB962C8B-B14F-4D97-AF65-F5344CB8AC3E}">
        <p14:creationId xmlns:p14="http://schemas.microsoft.com/office/powerpoint/2010/main" val="410450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5"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83466E9-2E2C-CAE4-627B-6829E2B62ECE}"/>
              </a:ext>
            </a:extLst>
          </p:cNvPr>
          <p:cNvPicPr>
            <a:picLocks noChangeAspect="1"/>
          </p:cNvPicPr>
          <p:nvPr/>
        </p:nvPicPr>
        <p:blipFill>
          <a:blip r:embed="rId3"/>
          <a:stretch>
            <a:fillRect/>
          </a:stretch>
        </p:blipFill>
        <p:spPr>
          <a:xfrm>
            <a:off x="5470385" y="27112"/>
            <a:ext cx="7371144" cy="5040832"/>
          </a:xfrm>
          <a:prstGeom prst="rect">
            <a:avLst/>
          </a:prstGeom>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B3.2.10</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9" y="1755058"/>
            <a:ext cx="5001995" cy="777941"/>
          </a:xfrm>
        </p:spPr>
        <p:txBody>
          <a:bodyPr/>
          <a:lstStyle/>
          <a:p>
            <a:r>
              <a:rPr lang="en-US" dirty="0">
                <a:latin typeface="Century Gothic" panose="020B0502020202020204" pitchFamily="34" charset="0"/>
              </a:rPr>
              <a:t>Feedback Lesson</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18/09/2024</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4"/>
          <a:stretch>
            <a:fillRect/>
          </a:stretch>
        </p:blipFill>
        <p:spPr>
          <a:xfrm>
            <a:off x="11370264" y="1885307"/>
            <a:ext cx="837234" cy="432292"/>
          </a:xfrm>
          <a:prstGeom prst="rect">
            <a:avLst/>
          </a:prstGeom>
        </p:spPr>
      </p:pic>
      <p:pic>
        <p:nvPicPr>
          <p:cNvPr id="14" name="Picture 13">
            <a:extLst>
              <a:ext uri="{FF2B5EF4-FFF2-40B4-BE49-F238E27FC236}">
                <a16:creationId xmlns:a16="http://schemas.microsoft.com/office/drawing/2014/main" id="{A1F79DBD-6263-7EE0-0858-8232DE940110}"/>
              </a:ext>
            </a:extLst>
          </p:cNvPr>
          <p:cNvPicPr>
            <a:picLocks noChangeAspect="1"/>
          </p:cNvPicPr>
          <p:nvPr/>
        </p:nvPicPr>
        <p:blipFill>
          <a:blip r:embed="rId5"/>
          <a:stretch>
            <a:fillRect/>
          </a:stretch>
        </p:blipFill>
        <p:spPr>
          <a:xfrm>
            <a:off x="10202793" y="5148995"/>
            <a:ext cx="1054990" cy="1087802"/>
          </a:xfrm>
          <a:prstGeom prst="rect">
            <a:avLst/>
          </a:prstGeom>
        </p:spPr>
      </p:pic>
      <p:sp>
        <p:nvSpPr>
          <p:cNvPr id="16" name="TextBox 15">
            <a:extLst>
              <a:ext uri="{FF2B5EF4-FFF2-40B4-BE49-F238E27FC236}">
                <a16:creationId xmlns:a16="http://schemas.microsoft.com/office/drawing/2014/main" id="{55A61230-D685-8488-6EBD-3113E9A42BF8}"/>
              </a:ext>
            </a:extLst>
          </p:cNvPr>
          <p:cNvSpPr txBox="1"/>
          <p:nvPr/>
        </p:nvSpPr>
        <p:spPr>
          <a:xfrm>
            <a:off x="252154" y="4464720"/>
            <a:ext cx="6094857" cy="2339102"/>
          </a:xfrm>
          <a:prstGeom prst="rect">
            <a:avLst/>
          </a:prstGeom>
          <a:noFill/>
        </p:spPr>
        <p:txBody>
          <a:bodyPr wrap="square" rtlCol="0">
            <a:spAutoFit/>
          </a:bodyPr>
          <a:lstStyle/>
          <a:p>
            <a:r>
              <a:rPr lang="en-US" dirty="0">
                <a:latin typeface="Century Gothic" panose="020B0502020202020204" pitchFamily="34" charset="0"/>
              </a:rPr>
              <a:t>B3.2.1 Prior Knowledge Review</a:t>
            </a:r>
          </a:p>
          <a:p>
            <a:r>
              <a:rPr lang="en-US" dirty="0">
                <a:latin typeface="Century Gothic" panose="020B0502020202020204" pitchFamily="34" charset="0"/>
              </a:rPr>
              <a:t>B3.2.2 Biodiversity</a:t>
            </a:r>
          </a:p>
          <a:p>
            <a:r>
              <a:rPr lang="en-US" dirty="0">
                <a:latin typeface="Century Gothic" panose="020B0502020202020204" pitchFamily="34" charset="0"/>
              </a:rPr>
              <a:t>B3.2.3 How Humans Affect Biodiversity</a:t>
            </a:r>
          </a:p>
          <a:p>
            <a:r>
              <a:rPr lang="en-US" dirty="0">
                <a:latin typeface="Century Gothic" panose="020B0502020202020204" pitchFamily="34" charset="0"/>
              </a:rPr>
              <a:t>B3.2.4 How Humans can Preserve Biodiversity</a:t>
            </a:r>
          </a:p>
          <a:p>
            <a:r>
              <a:rPr lang="en-US" dirty="0">
                <a:latin typeface="Century Gothic" panose="020B0502020202020204" pitchFamily="34" charset="0"/>
              </a:rPr>
              <a:t>B3.2.5 The Effect of Pollution on Biodiversity</a:t>
            </a:r>
          </a:p>
          <a:p>
            <a:r>
              <a:rPr lang="en-US" dirty="0">
                <a:latin typeface="Century Gothic" panose="020B0502020202020204" pitchFamily="34" charset="0"/>
              </a:rPr>
              <a:t>B3.2.6 Global Warming</a:t>
            </a:r>
          </a:p>
          <a:p>
            <a:r>
              <a:rPr lang="en-US" dirty="0">
                <a:latin typeface="Century Gothic" panose="020B0502020202020204" pitchFamily="34" charset="0"/>
              </a:rPr>
              <a:t>B3.2.7 Taking It Further: Pyramids of Biomass</a:t>
            </a:r>
          </a:p>
          <a:p>
            <a:endParaRPr lang="en-US" dirty="0">
              <a:latin typeface="Century Gothic" panose="020B0502020202020204" pitchFamily="34" charset="0"/>
            </a:endParaRPr>
          </a:p>
        </p:txBody>
      </p:sp>
      <p:sp>
        <p:nvSpPr>
          <p:cNvPr id="17" name="TextBox 16">
            <a:extLst>
              <a:ext uri="{FF2B5EF4-FFF2-40B4-BE49-F238E27FC236}">
                <a16:creationId xmlns:a16="http://schemas.microsoft.com/office/drawing/2014/main" id="{60BBFB99-2590-B88F-3EFC-4500233EE6E6}"/>
              </a:ext>
            </a:extLst>
          </p:cNvPr>
          <p:cNvSpPr txBox="1"/>
          <p:nvPr/>
        </p:nvSpPr>
        <p:spPr>
          <a:xfrm>
            <a:off x="5511474" y="4469225"/>
            <a:ext cx="4691319" cy="923330"/>
          </a:xfrm>
          <a:prstGeom prst="rect">
            <a:avLst/>
          </a:prstGeom>
          <a:noFill/>
        </p:spPr>
        <p:txBody>
          <a:bodyPr wrap="square" rtlCol="0">
            <a:spAutoFit/>
          </a:bodyPr>
          <a:lstStyle/>
          <a:p>
            <a:r>
              <a:rPr lang="en-US" dirty="0">
                <a:latin typeface="Century Gothic" panose="020B0502020202020204" pitchFamily="34" charset="0"/>
              </a:rPr>
              <a:t>B3.2.8 Taking It Further: Farming and Biotechnology</a:t>
            </a:r>
          </a:p>
          <a:p>
            <a:r>
              <a:rPr lang="en-US" dirty="0">
                <a:latin typeface="Century Gothic" panose="020B0502020202020204" pitchFamily="34" charset="0"/>
              </a:rPr>
              <a:t>B3.2.9 Taking It Further: Food Security</a:t>
            </a:r>
          </a:p>
        </p:txBody>
      </p:sp>
    </p:spTree>
    <p:extLst>
      <p:ext uri="{BB962C8B-B14F-4D97-AF65-F5344CB8AC3E}">
        <p14:creationId xmlns:p14="http://schemas.microsoft.com/office/powerpoint/2010/main" val="2739972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2677656"/>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State…</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Explain…</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endParaRPr lang="en-US" sz="2400" dirty="0">
              <a:latin typeface="Century Gothic" panose="020B0502020202020204" pitchFamily="34" charset="0"/>
            </a:endParaRP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3099420"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biodiversity</a:t>
            </a:r>
          </a:p>
        </p:txBody>
      </p:sp>
      <p:sp>
        <p:nvSpPr>
          <p:cNvPr id="13" name="Rectangle 12">
            <a:extLst>
              <a:ext uri="{FF2B5EF4-FFF2-40B4-BE49-F238E27FC236}">
                <a16:creationId xmlns:a16="http://schemas.microsoft.com/office/drawing/2014/main" id="{3E876D59-91E6-364D-B1C6-8965DED5E5DB}"/>
              </a:ext>
            </a:extLst>
          </p:cNvPr>
          <p:cNvSpPr/>
          <p:nvPr/>
        </p:nvSpPr>
        <p:spPr>
          <a:xfrm>
            <a:off x="4699044" y="4887555"/>
            <a:ext cx="3648058"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schemeClr val="tx1"/>
                </a:solidFill>
                <a:latin typeface="Century Gothic" panose="020B0502020202020204" pitchFamily="34" charset="0"/>
              </a:rPr>
              <a:t>efficiency</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0" y="4891803"/>
            <a:ext cx="2608163"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food chain</a:t>
            </a:r>
          </a:p>
        </p:txBody>
      </p:sp>
      <p:sp>
        <p:nvSpPr>
          <p:cNvPr id="16" name="Rectangle 15">
            <a:extLst>
              <a:ext uri="{FF2B5EF4-FFF2-40B4-BE49-F238E27FC236}">
                <a16:creationId xmlns:a16="http://schemas.microsoft.com/office/drawing/2014/main" id="{36C1B06E-41BD-2A49-8B6F-C85CDC3A539D}"/>
              </a:ext>
            </a:extLst>
          </p:cNvPr>
          <p:cNvSpPr/>
          <p:nvPr/>
        </p:nvSpPr>
        <p:spPr>
          <a:xfrm>
            <a:off x="5218991" y="5763983"/>
            <a:ext cx="2608163"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biomass</a:t>
            </a:r>
          </a:p>
        </p:txBody>
      </p:sp>
      <p:sp>
        <p:nvSpPr>
          <p:cNvPr id="11" name="Rectangle 10">
            <a:extLst>
              <a:ext uri="{FF2B5EF4-FFF2-40B4-BE49-F238E27FC236}">
                <a16:creationId xmlns:a16="http://schemas.microsoft.com/office/drawing/2014/main" id="{F98B4E78-66B3-3940-A716-FE2ED43396A4}"/>
              </a:ext>
            </a:extLst>
          </p:cNvPr>
          <p:cNvSpPr/>
          <p:nvPr/>
        </p:nvSpPr>
        <p:spPr>
          <a:xfrm>
            <a:off x="8485161" y="4887555"/>
            <a:ext cx="2608163"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producer</a:t>
            </a:r>
          </a:p>
        </p:txBody>
      </p:sp>
      <p:sp>
        <p:nvSpPr>
          <p:cNvPr id="12" name="Rectangle 11">
            <a:extLst>
              <a:ext uri="{FF2B5EF4-FFF2-40B4-BE49-F238E27FC236}">
                <a16:creationId xmlns:a16="http://schemas.microsoft.com/office/drawing/2014/main" id="{C5F08C5F-847C-B449-95B6-A25A355364B8}"/>
              </a:ext>
            </a:extLst>
          </p:cNvPr>
          <p:cNvSpPr/>
          <p:nvPr/>
        </p:nvSpPr>
        <p:spPr>
          <a:xfrm>
            <a:off x="7966144" y="5755169"/>
            <a:ext cx="3141451"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ecosystem</a:t>
            </a:r>
          </a:p>
        </p:txBody>
      </p:sp>
    </p:spTree>
    <p:extLst>
      <p:ext uri="{BB962C8B-B14F-4D97-AF65-F5344CB8AC3E}">
        <p14:creationId xmlns:p14="http://schemas.microsoft.com/office/powerpoint/2010/main" val="30740192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Google Shape;106;p2">
            <a:extLst>
              <a:ext uri="{FF2B5EF4-FFF2-40B4-BE49-F238E27FC236}">
                <a16:creationId xmlns:a16="http://schemas.microsoft.com/office/drawing/2014/main" id="{B1AEC0DC-2BF2-4DB8-98A1-09047ADAC277}"/>
              </a:ext>
            </a:extLst>
          </p:cNvPr>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10" name="Title 1">
            <a:extLst>
              <a:ext uri="{FF2B5EF4-FFF2-40B4-BE49-F238E27FC236}">
                <a16:creationId xmlns:a16="http://schemas.microsoft.com/office/drawing/2014/main" id="{B9D703D7-8176-4188-8015-52B0ECDC6894}"/>
              </a:ext>
            </a:extLst>
          </p:cNvPr>
          <p:cNvSpPr>
            <a:spLocks noGrp="1"/>
          </p:cNvSpPr>
          <p:nvPr>
            <p:ph type="title"/>
          </p:nvPr>
        </p:nvSpPr>
        <p:spPr>
          <a:xfrm>
            <a:off x="491072" y="-4504"/>
            <a:ext cx="10620000" cy="720000"/>
          </a:xfrm>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spTree>
    <p:extLst>
      <p:ext uri="{BB962C8B-B14F-4D97-AF65-F5344CB8AC3E}">
        <p14:creationId xmlns:p14="http://schemas.microsoft.com/office/powerpoint/2010/main" val="4235697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595FC32-8206-4DDE-B2B9-D71D33157FA3}"/>
              </a:ext>
            </a:extLst>
          </p:cNvPr>
          <p:cNvSpPr>
            <a:spLocks noGrp="1"/>
          </p:cNvSpPr>
          <p:nvPr>
            <p:ph type="title"/>
          </p:nvPr>
        </p:nvSpPr>
        <p:spPr/>
        <p:txBody>
          <a:bodyPr/>
          <a:lstStyle/>
          <a:p>
            <a:r>
              <a:rPr lang="en-GB" dirty="0">
                <a:latin typeface="+mj-lt"/>
              </a:rPr>
              <a:t>The Big Idea: Organisms </a:t>
            </a:r>
            <a:r>
              <a:rPr lang="en-GB">
                <a:latin typeface="+mj-lt"/>
              </a:rPr>
              <a:t>are interdependent</a:t>
            </a:r>
            <a:endParaRPr lang="en-GB" dirty="0">
              <a:latin typeface="+mj-lt"/>
            </a:endParaRPr>
          </a:p>
        </p:txBody>
      </p:sp>
      <p:pic>
        <p:nvPicPr>
          <p:cNvPr id="4" name="Picture 3" descr="Graphical user interface, text, application&#10;&#10;Description automatically generated">
            <a:extLst>
              <a:ext uri="{FF2B5EF4-FFF2-40B4-BE49-F238E27FC236}">
                <a16:creationId xmlns:a16="http://schemas.microsoft.com/office/drawing/2014/main" id="{F23B6060-A85E-CB41-8BD2-46EC2C820D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43300" y="1738798"/>
            <a:ext cx="7270750" cy="5119202"/>
          </a:xfrm>
          <a:prstGeom prst="rect">
            <a:avLst/>
          </a:prstGeom>
          <a:ln>
            <a:solidFill>
              <a:schemeClr val="tx1"/>
            </a:solidFill>
          </a:ln>
        </p:spPr>
      </p:pic>
    </p:spTree>
    <p:extLst>
      <p:ext uri="{BB962C8B-B14F-4D97-AF65-F5344CB8AC3E}">
        <p14:creationId xmlns:p14="http://schemas.microsoft.com/office/powerpoint/2010/main" val="109452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15CB4B-F8EC-4E58-B1F3-6019007A571E}"/>
              </a:ext>
            </a:extLst>
          </p:cNvPr>
          <p:cNvGraphicFramePr>
            <a:graphicFrameLocks noGrp="1"/>
          </p:cNvGraphicFramePr>
          <p:nvPr/>
        </p:nvGraphicFramePr>
        <p:xfrm>
          <a:off x="5850000" y="1182783"/>
          <a:ext cx="5083646" cy="36576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3989897554"/>
                    </a:ext>
                  </a:extLst>
                </a:gridCol>
                <a:gridCol w="2541823">
                  <a:extLst>
                    <a:ext uri="{9D8B030D-6E8A-4147-A177-3AD203B41FA5}">
                      <a16:colId xmlns:a16="http://schemas.microsoft.com/office/drawing/2014/main" val="1864204117"/>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mj-lt"/>
                          <a:ea typeface="Calibri" panose="020F0502020204030204" pitchFamily="34" charset="0"/>
                          <a:cs typeface="Times New Roman" panose="02020603050405020304" pitchFamily="18"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1716267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9</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78005147"/>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10</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245188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mj-lt"/>
                          <a:ea typeface="Calibri" panose="020F0502020204030204" pitchFamily="34" charset="0"/>
                          <a:cs typeface="Times New Roman" panose="02020603050405020304" pitchFamily="18"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29266250"/>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mj-lt"/>
                          <a:ea typeface="Calibri" panose="020F0502020204030204" pitchFamily="34" charset="0"/>
                          <a:cs typeface="Times New Roman" panose="02020603050405020304" pitchFamily="18" charset="0"/>
                        </a:rPr>
                        <a:t>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04400053"/>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mj-lt"/>
                          <a:ea typeface="Calibri" panose="020F0502020204030204" pitchFamily="34" charset="0"/>
                          <a:cs typeface="Times New Roman" panose="02020603050405020304" pitchFamily="18" charset="0"/>
                        </a:rPr>
                        <a:t>13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674517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mj-lt"/>
                          <a:ea typeface="Calibri" panose="020F0502020204030204" pitchFamily="34" charset="0"/>
                          <a:cs typeface="Times New Roman" panose="02020603050405020304" pitchFamily="18" charset="0"/>
                        </a:rPr>
                        <a:t>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496922"/>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mj-lt"/>
                          <a:ea typeface="Calibri" panose="020F0502020204030204" pitchFamily="34" charset="0"/>
                          <a:cs typeface="Times New Roman" panose="02020603050405020304" pitchFamily="18" charset="0"/>
                        </a:rPr>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49552631"/>
                  </a:ext>
                </a:extLst>
              </a:tr>
            </a:tbl>
          </a:graphicData>
        </a:graphic>
      </p:graphicFrame>
      <p:graphicFrame>
        <p:nvGraphicFramePr>
          <p:cNvPr id="9" name="Table 8">
            <a:extLst>
              <a:ext uri="{FF2B5EF4-FFF2-40B4-BE49-F238E27FC236}">
                <a16:creationId xmlns:a16="http://schemas.microsoft.com/office/drawing/2014/main" id="{6952E15F-BF65-514B-A83E-DCADAEAD540E}"/>
              </a:ext>
            </a:extLst>
          </p:cNvPr>
          <p:cNvGraphicFramePr>
            <a:graphicFrameLocks noGrp="1"/>
          </p:cNvGraphicFramePr>
          <p:nvPr/>
        </p:nvGraphicFramePr>
        <p:xfrm>
          <a:off x="369563" y="1154678"/>
          <a:ext cx="5083646" cy="36576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1065475146"/>
                    </a:ext>
                  </a:extLst>
                </a:gridCol>
                <a:gridCol w="2541823">
                  <a:extLst>
                    <a:ext uri="{9D8B030D-6E8A-4147-A177-3AD203B41FA5}">
                      <a16:colId xmlns:a16="http://schemas.microsoft.com/office/drawing/2014/main" val="3459490643"/>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Question</a:t>
                      </a:r>
                      <a:endParaRPr lang="en-GB" sz="24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Answer</a:t>
                      </a:r>
                      <a:endParaRPr lang="en-GB" sz="24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786054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9802125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2</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67639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3</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130802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4</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39736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5</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583142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6</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3087876"/>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7</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45567972"/>
                  </a:ext>
                </a:extLst>
              </a:tr>
            </a:tbl>
          </a:graphicData>
        </a:graphic>
      </p:graphicFrame>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p:txBody>
          <a:bodyPr>
            <a:normAutofit/>
          </a:bodyPr>
          <a:lstStyle/>
          <a:p>
            <a:r>
              <a:rPr lang="en-GB" dirty="0">
                <a:latin typeface="Century Gothic" panose="020B0502020202020204" pitchFamily="34" charset="0"/>
              </a:rPr>
              <a:t>Answers</a:t>
            </a:r>
            <a:endParaRPr lang="en-US" dirty="0"/>
          </a:p>
        </p:txBody>
      </p:sp>
      <p:sp>
        <p:nvSpPr>
          <p:cNvPr id="3" name="TextBox 2">
            <a:extLst>
              <a:ext uri="{FF2B5EF4-FFF2-40B4-BE49-F238E27FC236}">
                <a16:creationId xmlns:a16="http://schemas.microsoft.com/office/drawing/2014/main" id="{8F2B5B51-20C7-5946-866D-E14982FECE80}"/>
              </a:ext>
            </a:extLst>
          </p:cNvPr>
          <p:cNvSpPr txBox="1"/>
          <p:nvPr/>
        </p:nvSpPr>
        <p:spPr>
          <a:xfrm>
            <a:off x="3966314" y="1692718"/>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E5DCA251-4083-8C42-A361-6425C6F2DF46}"/>
              </a:ext>
            </a:extLst>
          </p:cNvPr>
          <p:cNvSpPr txBox="1"/>
          <p:nvPr/>
        </p:nvSpPr>
        <p:spPr>
          <a:xfrm>
            <a:off x="3988183" y="2096776"/>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8" name="TextBox 27">
            <a:extLst>
              <a:ext uri="{FF2B5EF4-FFF2-40B4-BE49-F238E27FC236}">
                <a16:creationId xmlns:a16="http://schemas.microsoft.com/office/drawing/2014/main" id="{6DF8A603-4A42-D54F-B958-5B889E10EDC4}"/>
              </a:ext>
            </a:extLst>
          </p:cNvPr>
          <p:cNvSpPr txBox="1"/>
          <p:nvPr/>
        </p:nvSpPr>
        <p:spPr>
          <a:xfrm>
            <a:off x="4023568" y="3049427"/>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9" name="TextBox 28">
            <a:extLst>
              <a:ext uri="{FF2B5EF4-FFF2-40B4-BE49-F238E27FC236}">
                <a16:creationId xmlns:a16="http://schemas.microsoft.com/office/drawing/2014/main" id="{10D59E33-B744-AD41-B1EE-33E23ECE700B}"/>
              </a:ext>
            </a:extLst>
          </p:cNvPr>
          <p:cNvSpPr txBox="1"/>
          <p:nvPr/>
        </p:nvSpPr>
        <p:spPr>
          <a:xfrm>
            <a:off x="3965461" y="2579121"/>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0" name="TextBox 29">
            <a:extLst>
              <a:ext uri="{FF2B5EF4-FFF2-40B4-BE49-F238E27FC236}">
                <a16:creationId xmlns:a16="http://schemas.microsoft.com/office/drawing/2014/main" id="{ECC008BF-D17B-C14A-AAFA-B4B198244641}"/>
              </a:ext>
            </a:extLst>
          </p:cNvPr>
          <p:cNvSpPr txBox="1"/>
          <p:nvPr/>
        </p:nvSpPr>
        <p:spPr>
          <a:xfrm>
            <a:off x="4000848" y="3497436"/>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1" name="TextBox 30">
            <a:extLst>
              <a:ext uri="{FF2B5EF4-FFF2-40B4-BE49-F238E27FC236}">
                <a16:creationId xmlns:a16="http://schemas.microsoft.com/office/drawing/2014/main" id="{AD3BD66B-AC3D-CD49-9253-F40FAF4C731D}"/>
              </a:ext>
            </a:extLst>
          </p:cNvPr>
          <p:cNvSpPr txBox="1"/>
          <p:nvPr/>
        </p:nvSpPr>
        <p:spPr>
          <a:xfrm>
            <a:off x="3989340" y="3912975"/>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2" name="TextBox 31">
            <a:extLst>
              <a:ext uri="{FF2B5EF4-FFF2-40B4-BE49-F238E27FC236}">
                <a16:creationId xmlns:a16="http://schemas.microsoft.com/office/drawing/2014/main" id="{11871897-4AC1-0E41-B634-5ED71705A3B7}"/>
              </a:ext>
            </a:extLst>
          </p:cNvPr>
          <p:cNvSpPr txBox="1"/>
          <p:nvPr/>
        </p:nvSpPr>
        <p:spPr>
          <a:xfrm>
            <a:off x="3967558" y="4368285"/>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C84D0A1C-C711-6348-9BF0-51192C3B8F59}"/>
              </a:ext>
            </a:extLst>
          </p:cNvPr>
          <p:cNvSpPr txBox="1"/>
          <p:nvPr/>
        </p:nvSpPr>
        <p:spPr>
          <a:xfrm>
            <a:off x="9368794" y="1183469"/>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3ACF198B-4361-4B4D-A317-C5F15ABEFC94}"/>
              </a:ext>
            </a:extLst>
          </p:cNvPr>
          <p:cNvSpPr txBox="1"/>
          <p:nvPr/>
        </p:nvSpPr>
        <p:spPr>
          <a:xfrm>
            <a:off x="9387169" y="1671943"/>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14B94BC1-1F8E-974E-8A27-4F6E0DCA607A}"/>
              </a:ext>
            </a:extLst>
          </p:cNvPr>
          <p:cNvSpPr txBox="1"/>
          <p:nvPr/>
        </p:nvSpPr>
        <p:spPr>
          <a:xfrm>
            <a:off x="9351491" y="2102830"/>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8A8E3982-B7CC-CE4C-ABC7-B37551AE8321}"/>
              </a:ext>
            </a:extLst>
          </p:cNvPr>
          <p:cNvSpPr txBox="1"/>
          <p:nvPr/>
        </p:nvSpPr>
        <p:spPr>
          <a:xfrm>
            <a:off x="9351706" y="2548222"/>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63EC7D73-EAE8-9B47-A128-FF3082080763}"/>
              </a:ext>
            </a:extLst>
          </p:cNvPr>
          <p:cNvSpPr txBox="1"/>
          <p:nvPr/>
        </p:nvSpPr>
        <p:spPr>
          <a:xfrm>
            <a:off x="9399109" y="3008701"/>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F9824313-0879-7C4B-8F1B-8A80BD0548B9}"/>
              </a:ext>
            </a:extLst>
          </p:cNvPr>
          <p:cNvSpPr txBox="1"/>
          <p:nvPr/>
        </p:nvSpPr>
        <p:spPr>
          <a:xfrm>
            <a:off x="9399109" y="3497436"/>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A9D74551-2F74-4AC4-B013-092500ED85D9}"/>
              </a:ext>
            </a:extLst>
          </p:cNvPr>
          <p:cNvSpPr txBox="1"/>
          <p:nvPr/>
        </p:nvSpPr>
        <p:spPr>
          <a:xfrm>
            <a:off x="9364727" y="3912975"/>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8567BCDD-6C6D-4CC5-B52C-94AD43933D8E}"/>
              </a:ext>
            </a:extLst>
          </p:cNvPr>
          <p:cNvSpPr txBox="1"/>
          <p:nvPr/>
        </p:nvSpPr>
        <p:spPr>
          <a:xfrm>
            <a:off x="9376456" y="4373001"/>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1BC9B34D-4267-460F-943A-929A67364D8A}"/>
              </a:ext>
            </a:extLst>
          </p:cNvPr>
          <p:cNvPicPr>
            <a:picLocks noChangeAspect="1"/>
          </p:cNvPicPr>
          <p:nvPr/>
        </p:nvPicPr>
        <p:blipFill>
          <a:blip r:embed="rId3"/>
          <a:stretch>
            <a:fillRect/>
          </a:stretch>
        </p:blipFill>
        <p:spPr>
          <a:xfrm>
            <a:off x="11652000" y="719999"/>
            <a:ext cx="559841" cy="5704326"/>
          </a:xfrm>
          <a:prstGeom prst="rect">
            <a:avLst/>
          </a:prstGeom>
        </p:spPr>
      </p:pic>
    </p:spTree>
    <p:extLst>
      <p:ext uri="{BB962C8B-B14F-4D97-AF65-F5344CB8AC3E}">
        <p14:creationId xmlns:p14="http://schemas.microsoft.com/office/powerpoint/2010/main" val="2866941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 grpId="0"/>
      <p:bldP spid="28" grpId="0"/>
      <p:bldP spid="29" grpId="0"/>
      <p:bldP spid="30" grpId="0"/>
      <p:bldP spid="31" grpId="0"/>
      <p:bldP spid="32" grpId="0"/>
      <p:bldP spid="33" grpId="0"/>
      <p:bldP spid="34" grpId="0"/>
      <p:bldP spid="35" grpId="0"/>
      <p:bldP spid="16" grpId="0"/>
      <p:bldP spid="17" grpId="0"/>
      <p:bldP spid="18" grpId="0"/>
      <p:bldP spid="19"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a:xfrm>
            <a:off x="540000" y="-1"/>
            <a:ext cx="10620000" cy="720000"/>
          </a:xfrm>
        </p:spPr>
        <p:txBody>
          <a:bodyPr>
            <a:normAutofit/>
          </a:bodyPr>
          <a:lstStyle/>
          <a:p>
            <a:r>
              <a:rPr lang="en-GB" dirty="0">
                <a:latin typeface="Century Gothic" panose="020B0502020202020204" pitchFamily="34" charset="0"/>
              </a:rPr>
              <a:t>Answers</a:t>
            </a:r>
            <a:endParaRPr lang="en-US" dirty="0"/>
          </a:p>
        </p:txBody>
      </p:sp>
      <p:sp>
        <p:nvSpPr>
          <p:cNvPr id="3" name="TextBox 2">
            <a:extLst>
              <a:ext uri="{FF2B5EF4-FFF2-40B4-BE49-F238E27FC236}">
                <a16:creationId xmlns:a16="http://schemas.microsoft.com/office/drawing/2014/main" id="{8F2B5B51-20C7-5946-866D-E14982FECE80}"/>
              </a:ext>
            </a:extLst>
          </p:cNvPr>
          <p:cNvSpPr txBox="1"/>
          <p:nvPr/>
        </p:nvSpPr>
        <p:spPr>
          <a:xfrm>
            <a:off x="539999" y="980004"/>
            <a:ext cx="10119979" cy="769441"/>
          </a:xfrm>
          <a:prstGeom prst="rect">
            <a:avLst/>
          </a:prstGeom>
          <a:noFill/>
        </p:spPr>
        <p:txBody>
          <a:bodyPr wrap="square" rtlCol="0">
            <a:spAutoFit/>
          </a:bodyPr>
          <a:lstStyle/>
          <a:p>
            <a:pPr marL="457200" indent="-457200">
              <a:buAutoNum type="arabicPeriod"/>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 quadrat provides a known area in which to count the number of individual organisms.</a:t>
            </a:r>
          </a:p>
        </p:txBody>
      </p:sp>
      <p:sp>
        <p:nvSpPr>
          <p:cNvPr id="44" name="TextBox 43">
            <a:extLst>
              <a:ext uri="{FF2B5EF4-FFF2-40B4-BE49-F238E27FC236}">
                <a16:creationId xmlns:a16="http://schemas.microsoft.com/office/drawing/2014/main" id="{261CA8DA-C8EC-4AB0-943C-A295268E498A}"/>
              </a:ext>
            </a:extLst>
          </p:cNvPr>
          <p:cNvSpPr txBox="1"/>
          <p:nvPr/>
        </p:nvSpPr>
        <p:spPr>
          <a:xfrm>
            <a:off x="539998" y="2025908"/>
            <a:ext cx="10119979" cy="4832092"/>
          </a:xfrm>
          <a:prstGeom prst="rect">
            <a:avLst/>
          </a:prstGeom>
          <a:noFill/>
        </p:spPr>
        <p:txBody>
          <a:bodyPr wrap="square" rtlCol="0">
            <a:spAutoFit/>
          </a:bodyPr>
          <a:lstStyle/>
          <a:p>
            <a:pPr marL="457200" indent="-457200">
              <a:buFont typeface="+mj-lt"/>
              <a:buAutoNum type="arabicPeriod" startAt="2"/>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Any one from:</a:t>
            </a:r>
          </a:p>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Humans reduce the amount of land available for biodiversity by:</a:t>
            </a:r>
          </a:p>
          <a:p>
            <a:pPr marL="342900" indent="-342900">
              <a:buFontTx/>
              <a:buChar char="-"/>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Building</a:t>
            </a:r>
          </a:p>
          <a:p>
            <a:pPr marL="342900" indent="-342900">
              <a:buFontTx/>
              <a:buChar char="-"/>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Deforestation</a:t>
            </a:r>
          </a:p>
          <a:p>
            <a:pPr marL="342900" indent="-342900">
              <a:buFontTx/>
              <a:buChar char="-"/>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Quarrying</a:t>
            </a:r>
          </a:p>
          <a:p>
            <a:pPr marL="342900" indent="-342900">
              <a:buFontTx/>
              <a:buChar char="-"/>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Farming</a:t>
            </a:r>
          </a:p>
          <a:p>
            <a:pPr marL="342900" indent="-342900">
              <a:buFontTx/>
              <a:buChar char="-"/>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Waste disposal </a:t>
            </a:r>
          </a:p>
          <a:p>
            <a:pPr marL="342900" indent="-342900">
              <a:buFontTx/>
              <a:buChar char="-"/>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Growing biofuels</a:t>
            </a:r>
          </a:p>
          <a:p>
            <a:endPar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endParaRPr>
          </a:p>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Destruction of peat bog habitats to extract the peat for compost, which is used for farming and gardening.</a:t>
            </a:r>
          </a:p>
          <a:p>
            <a:endPar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endParaRPr>
          </a:p>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Introducing non-indigenous species that can reduce biodiversity if the species out-competes or kills indigenous species.</a:t>
            </a:r>
          </a:p>
        </p:txBody>
      </p:sp>
      <p:pic>
        <p:nvPicPr>
          <p:cNvPr id="23" name="Picture 22">
            <a:extLst>
              <a:ext uri="{FF2B5EF4-FFF2-40B4-BE49-F238E27FC236}">
                <a16:creationId xmlns:a16="http://schemas.microsoft.com/office/drawing/2014/main" id="{51D0101A-2EE7-43CC-A035-2F0B89062CF0}"/>
              </a:ext>
            </a:extLst>
          </p:cNvPr>
          <p:cNvPicPr>
            <a:picLocks noChangeAspect="1"/>
          </p:cNvPicPr>
          <p:nvPr/>
        </p:nvPicPr>
        <p:blipFill>
          <a:blip r:embed="rId3"/>
          <a:stretch>
            <a:fillRect/>
          </a:stretch>
        </p:blipFill>
        <p:spPr>
          <a:xfrm>
            <a:off x="11652000" y="719999"/>
            <a:ext cx="559841" cy="5704326"/>
          </a:xfrm>
          <a:prstGeom prst="rect">
            <a:avLst/>
          </a:prstGeom>
        </p:spPr>
      </p:pic>
    </p:spTree>
    <p:extLst>
      <p:ext uri="{BB962C8B-B14F-4D97-AF65-F5344CB8AC3E}">
        <p14:creationId xmlns:p14="http://schemas.microsoft.com/office/powerpoint/2010/main" val="476581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4">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4">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4">
                                            <p:txEl>
                                              <p:pRg st="2" end="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4">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4">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4">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4">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4">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4">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4">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a:xfrm>
            <a:off x="540000" y="-1"/>
            <a:ext cx="10620000" cy="720000"/>
          </a:xfrm>
        </p:spPr>
        <p:txBody>
          <a:bodyPr>
            <a:normAutofit/>
          </a:bodyPr>
          <a:lstStyle/>
          <a:p>
            <a:r>
              <a:rPr lang="en-GB" dirty="0">
                <a:latin typeface="Century Gothic" panose="020B0502020202020204" pitchFamily="34" charset="0"/>
              </a:rPr>
              <a:t>Answers</a:t>
            </a:r>
            <a:endParaRPr lang="en-US" dirty="0"/>
          </a:p>
        </p:txBody>
      </p:sp>
      <p:sp>
        <p:nvSpPr>
          <p:cNvPr id="7" name="TextBox 6">
            <a:extLst>
              <a:ext uri="{FF2B5EF4-FFF2-40B4-BE49-F238E27FC236}">
                <a16:creationId xmlns:a16="http://schemas.microsoft.com/office/drawing/2014/main" id="{FCE3B3E7-975D-4BB5-835E-D31E83741FDC}"/>
              </a:ext>
            </a:extLst>
          </p:cNvPr>
          <p:cNvSpPr txBox="1"/>
          <p:nvPr/>
        </p:nvSpPr>
        <p:spPr>
          <a:xfrm>
            <a:off x="539998" y="1277199"/>
            <a:ext cx="10119979" cy="1107996"/>
          </a:xfrm>
          <a:prstGeom prst="rect">
            <a:avLst/>
          </a:prstGeom>
          <a:noFill/>
        </p:spPr>
        <p:txBody>
          <a:bodyPr wrap="square" rtlCol="0">
            <a:spAutoFit/>
          </a:bodyPr>
          <a:lstStyle/>
          <a:p>
            <a:pPr marL="457200" indent="-457200">
              <a:buFont typeface="+mj-lt"/>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Data must be measured regularly because it provides </a:t>
            </a:r>
            <a:r>
              <a:rPr lang="en-GB" sz="2200" b="1" u="sng"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evidence</a:t>
            </a: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for answering the </a:t>
            </a:r>
            <a:r>
              <a:rPr lang="en-GB" sz="2200" b="1" u="sng"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scientific question </a:t>
            </a: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about how global atmospheric temperature is changing.</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64058552-61D7-44E2-903F-E6E6FE1B586F}"/>
              </a:ext>
            </a:extLst>
          </p:cNvPr>
          <p:cNvPicPr>
            <a:picLocks noChangeAspect="1"/>
          </p:cNvPicPr>
          <p:nvPr/>
        </p:nvPicPr>
        <p:blipFill>
          <a:blip r:embed="rId3"/>
          <a:stretch>
            <a:fillRect/>
          </a:stretch>
        </p:blipFill>
        <p:spPr>
          <a:xfrm>
            <a:off x="11652000" y="719999"/>
            <a:ext cx="559841" cy="5704326"/>
          </a:xfrm>
          <a:prstGeom prst="rect">
            <a:avLst/>
          </a:prstGeom>
        </p:spPr>
      </p:pic>
    </p:spTree>
    <p:extLst>
      <p:ext uri="{BB962C8B-B14F-4D97-AF65-F5344CB8AC3E}">
        <p14:creationId xmlns:p14="http://schemas.microsoft.com/office/powerpoint/2010/main" val="1306635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Secondary Science B11 PPT">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econdary Science B11 PPT" id="{729D0CFF-4DEB-FA46-82C3-AB2D32D7C78F}" vid="{8BA46941-2B84-0549-8787-4378B79AB2C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
        <AccountId xsi:nil="true"/>
        <AccountType/>
      </UserInfo>
    </SharedWithUsers>
    <MediaLengthInSeconds xmlns="9dd66dd2-dc2f-4e10-8286-f1da6631469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3" ma:contentTypeDescription="Create a new document." ma:contentTypeScope="" ma:versionID="086aea74af474410d79687989e7e35d8">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e711f5e3dc8b608915ddf276cac20fac"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0A2874-796E-4DD7-9E4C-4F25B5553AD4}">
  <ds:schemaRefs>
    <ds:schemaRef ds:uri="9dd66dd2-dc2f-4e10-8286-f1da66314693"/>
    <ds:schemaRef ds:uri="http://purl.org/dc/elements/1.1/"/>
    <ds:schemaRef ds:uri="http://purl.org/dc/terms/"/>
    <ds:schemaRef ds:uri="http://www.w3.org/XML/1998/namespace"/>
    <ds:schemaRef ds:uri="http://schemas.microsoft.com/office/2006/metadata/properties"/>
    <ds:schemaRef ds:uri="http://schemas.microsoft.com/office/2006/documentManagement/types"/>
    <ds:schemaRef ds:uri="http://schemas.microsoft.com/office/infopath/2007/PartnerControls"/>
    <ds:schemaRef ds:uri="http://purl.org/dc/dcmitype/"/>
    <ds:schemaRef ds:uri="http://schemas.openxmlformats.org/package/2006/metadata/core-properties"/>
    <ds:schemaRef ds:uri="e7f29ac3-c74a-46a7-9e80-ec6458dc319f"/>
  </ds:schemaRefs>
</ds:datastoreItem>
</file>

<file path=customXml/itemProps2.xml><?xml version="1.0" encoding="utf-8"?>
<ds:datastoreItem xmlns:ds="http://schemas.openxmlformats.org/officeDocument/2006/customXml" ds:itemID="{3565C405-A651-4D99-9AAB-BAC6915C96F4}">
  <ds:schemaRefs>
    <ds:schemaRef ds:uri="http://schemas.microsoft.com/sharepoint/v3/contenttype/forms"/>
  </ds:schemaRefs>
</ds:datastoreItem>
</file>

<file path=customXml/itemProps3.xml><?xml version="1.0" encoding="utf-8"?>
<ds:datastoreItem xmlns:ds="http://schemas.openxmlformats.org/officeDocument/2006/customXml" ds:itemID="{5AC2A706-622F-4A14-B109-8BACDF417C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Secondary Science B11 PPT</Template>
  <TotalTime>2841</TotalTime>
  <Words>2314</Words>
  <Application>Microsoft Macintosh PowerPoint</Application>
  <PresentationFormat>Widescreen</PresentationFormat>
  <Paragraphs>253</Paragraphs>
  <Slides>14</Slides>
  <Notes>12</Notes>
  <HiddenSlides>3</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Century Gothic</vt:lpstr>
      <vt:lpstr>Georgia</vt:lpstr>
      <vt:lpstr>Wingdings</vt:lpstr>
      <vt:lpstr>Secondary Science B11 PPT</vt:lpstr>
      <vt:lpstr>Making this resource work for you</vt:lpstr>
      <vt:lpstr>Feedback Lesson</vt:lpstr>
      <vt:lpstr>B3.2.10</vt:lpstr>
      <vt:lpstr>PowerPoint Presentation</vt:lpstr>
      <vt:lpstr>This is the fix-it portion of the lesson</vt:lpstr>
      <vt:lpstr>The Big Idea: Organisms are interdependent</vt:lpstr>
      <vt:lpstr>Answers</vt:lpstr>
      <vt:lpstr>Answers</vt:lpstr>
      <vt:lpstr>Answers</vt:lpstr>
      <vt:lpstr>Answers</vt:lpstr>
      <vt:lpstr>Think outside the box!</vt:lpstr>
      <vt:lpstr>Food Webs</vt:lpstr>
      <vt:lpstr>Answer the questions below.</vt:lpstr>
      <vt:lpstr>PowerPoint Presentation</vt:lpstr>
    </vt:vector>
  </TitlesOfParts>
  <Company>ARK Kingsway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682</cp:revision>
  <dcterms:created xsi:type="dcterms:W3CDTF">2019-03-21T11:24:14Z</dcterms:created>
  <dcterms:modified xsi:type="dcterms:W3CDTF">2024-09-18T08:45:19Z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lpwstr>76278500.0000000</vt:lpwstr>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_ExtendedDescription">
    <vt:lpwstr/>
  </property>
</Properties>
</file>

<file path=docProps/thumbnail.jpeg>
</file>